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7" r:id="rId5"/>
    <p:sldId id="284" r:id="rId6"/>
    <p:sldId id="283" r:id="rId7"/>
    <p:sldId id="270" r:id="rId8"/>
    <p:sldId id="271" r:id="rId9"/>
    <p:sldId id="262" r:id="rId10"/>
    <p:sldId id="261" r:id="rId11"/>
    <p:sldId id="263" r:id="rId12"/>
    <p:sldId id="264" r:id="rId13"/>
    <p:sldId id="273" r:id="rId14"/>
    <p:sldId id="268" r:id="rId15"/>
    <p:sldId id="267" r:id="rId16"/>
    <p:sldId id="272" r:id="rId17"/>
    <p:sldId id="269" r:id="rId18"/>
    <p:sldId id="276" r:id="rId19"/>
    <p:sldId id="277" r:id="rId20"/>
    <p:sldId id="275" r:id="rId21"/>
    <p:sldId id="278" r:id="rId22"/>
    <p:sldId id="279" r:id="rId23"/>
    <p:sldId id="281" r:id="rId24"/>
    <p:sldId id="280"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A"/>
    <a:srgbClr val="3336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199C2F-A127-4A14-83E6-3CF4A2ADB3A0}" v="244" dt="2021-07-25T17:20:08.337"/>
    <p1510:client id="{1B73D2AA-0FF3-4A58-834A-446E3145F850}" v="72" dt="2021-07-26T02:27:53.083"/>
    <p1510:client id="{1DC88947-2ADB-0D42-EE8C-FEA4E653D72F}" v="1389" dt="2021-07-25T19:14:27.398"/>
    <p1510:client id="{2B0D7807-D4C9-4B48-874D-205B822BA114}" v="728" dt="2021-07-25T17:11:06.140"/>
    <p1510:client id="{483FEFF1-CC66-481C-934E-8380A0DB38FA}" v="381" dt="2021-07-25T21:52:34.182"/>
    <p1510:client id="{4DA14B55-56DA-4918-B421-14C961C8DD8A}" v="5" dt="2021-07-26T19:59:03.894"/>
    <p1510:client id="{536CEEC9-02B4-4B91-A2E9-49CEC81E5F97}" v="117" dt="2021-07-25T17:01:26.623"/>
    <p1510:client id="{5EC4C5D0-5ED3-5EB2-AB0B-BB876CCE9394}" v="227" dt="2021-07-25T14:13:40.625"/>
    <p1510:client id="{63295E36-3C84-4083-9552-3258D239AF35}" v="43" dt="2021-07-26T05:46:40.719"/>
    <p1510:client id="{7105FAF1-AADC-4801-B14B-BC5403C48F35}" v="13" dt="2021-07-26T04:37:39.882"/>
    <p1510:client id="{7225C15C-C825-4829-B25A-A4B98524125D}" v="423" dt="2021-07-25T15:08:27.151"/>
    <p1510:client id="{944C3968-7C1D-4BE5-BF69-880647627262}" v="3929" dt="2021-07-26T01:52:32.708"/>
    <p1510:client id="{9B9E22B3-9683-4A12-8AC6-DB17906F9A4E}" v="18" dt="2021-07-25T21:30:23.938"/>
    <p1510:client id="{A8DF92FE-3E24-44A0-B131-D93799A871E9}" v="139" dt="2021-07-25T21:26:22.983"/>
    <p1510:client id="{AC84BEBD-8FFB-4070-9907-CD774FEC6CC0}" v="309" dt="2021-07-25T19:47:03.577"/>
    <p1510:client id="{B4CB0803-F3B2-41EE-A764-0909C4AD8BDD}" v="4" dt="2021-07-26T05:45:16.714"/>
    <p1510:client id="{C86D304F-009D-4A05-9BAF-90C7B0AC029D}" v="107" dt="2021-07-26T00:21:53.984"/>
    <p1510:client id="{CB710039-E5DF-4F28-96B8-B2305DFBF9EA}" v="47" dt="2021-07-25T22:01:25.724"/>
    <p1510:client id="{CB71BC79-C193-4695-8C67-237FE15AC58B}" v="753" dt="2021-07-25T17:36:31.668"/>
    <p1510:client id="{D0FB9B2A-0B78-47BA-9083-A61CB57268B4}" v="9" dt="2021-07-25T05:10:12.540"/>
    <p1510:client id="{D3E52EB8-FD5F-450B-8E1E-1B83FD405AA5}" v="694" dt="2021-07-25T17:35:14.530"/>
    <p1510:client id="{D5CD51E6-B77F-4FAA-8FA1-94711636D679}" v="9" dt="2021-07-25T16:47:12.344"/>
    <p1510:client id="{DC0CA609-BEF0-4873-BA13-D985BBEC2CE4}" v="781" dt="2021-07-25T20:44:26.748"/>
    <p1510:client id="{F022B952-7F40-45CB-8DBD-CC14A15B2B7A}" v="10" dt="2021-07-25T15:09:56.7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E5FFBB-D4D6-40ED-92ED-26BB79A83347}" type="doc">
      <dgm:prSet loTypeId="urn:microsoft.com/office/officeart/2005/8/layout/vList3" loCatId="list" qsTypeId="urn:microsoft.com/office/officeart/2005/8/quickstyle/simple1" qsCatId="simple" csTypeId="urn:microsoft.com/office/officeart/2005/8/colors/accent6_2" csCatId="accent6" phldr="1"/>
      <dgm:spPr/>
    </dgm:pt>
    <dgm:pt modelId="{3681363A-D7D8-48C4-ADE1-2D8BA813BA07}">
      <dgm:prSet phldrT="[Text]"/>
      <dgm:spPr/>
      <dgm:t>
        <a:bodyPr/>
        <a:lstStyle/>
        <a:p>
          <a:pPr algn="l"/>
          <a:r>
            <a:rPr lang="en-US"/>
            <a:t>- Merging Tables to create single data frame</a:t>
          </a:r>
        </a:p>
      </dgm:t>
    </dgm:pt>
    <dgm:pt modelId="{D9702E81-AB93-4F42-B1C8-906D83D5A1E9}" type="parTrans" cxnId="{ED954B2D-7BE0-43D5-8AE0-21778C71CE49}">
      <dgm:prSet/>
      <dgm:spPr/>
      <dgm:t>
        <a:bodyPr/>
        <a:lstStyle/>
        <a:p>
          <a:endParaRPr lang="en-US"/>
        </a:p>
      </dgm:t>
    </dgm:pt>
    <dgm:pt modelId="{77E5DB67-9094-4C88-936A-62CC93F1D79D}" type="sibTrans" cxnId="{ED954B2D-7BE0-43D5-8AE0-21778C71CE49}">
      <dgm:prSet/>
      <dgm:spPr/>
      <dgm:t>
        <a:bodyPr/>
        <a:lstStyle/>
        <a:p>
          <a:endParaRPr lang="en-US"/>
        </a:p>
      </dgm:t>
    </dgm:pt>
    <dgm:pt modelId="{66B5FE3C-6D07-4439-A69F-830E16C21667}">
      <dgm:prSet phldrT="[Text]"/>
      <dgm:spPr/>
      <dgm:t>
        <a:bodyPr/>
        <a:lstStyle/>
        <a:p>
          <a:pPr algn="l"/>
          <a:r>
            <a:rPr lang="en-US"/>
            <a:t>- Removing duplicate columns</a:t>
          </a:r>
          <a:br>
            <a:rPr lang="en-US"/>
          </a:br>
          <a:r>
            <a:rPr lang="en-US"/>
            <a:t>- Removing NULL values</a:t>
          </a:r>
        </a:p>
      </dgm:t>
    </dgm:pt>
    <dgm:pt modelId="{A2F9CA0C-4111-4F86-84E5-29E4FFB4AB49}" type="parTrans" cxnId="{972CE998-D8B7-463E-9868-E2AA3747F054}">
      <dgm:prSet/>
      <dgm:spPr/>
      <dgm:t>
        <a:bodyPr/>
        <a:lstStyle/>
        <a:p>
          <a:endParaRPr lang="en-US"/>
        </a:p>
      </dgm:t>
    </dgm:pt>
    <dgm:pt modelId="{9AAC4FCD-266D-4BC1-B77B-D67A483A2911}" type="sibTrans" cxnId="{972CE998-D8B7-463E-9868-E2AA3747F054}">
      <dgm:prSet/>
      <dgm:spPr/>
      <dgm:t>
        <a:bodyPr/>
        <a:lstStyle/>
        <a:p>
          <a:endParaRPr lang="en-US"/>
        </a:p>
      </dgm:t>
    </dgm:pt>
    <dgm:pt modelId="{8E95ED7A-4A85-4A09-8B1B-03E8C1AF9EEE}">
      <dgm:prSet phldrT="[Text]"/>
      <dgm:spPr/>
      <dgm:t>
        <a:bodyPr/>
        <a:lstStyle/>
        <a:p>
          <a:pPr algn="l">
            <a:lnSpc>
              <a:spcPct val="100000"/>
            </a:lnSpc>
          </a:pPr>
          <a:r>
            <a:rPr lang="en-US"/>
            <a:t>- Transforming columns by parsing strings as numbers</a:t>
          </a:r>
          <a:br>
            <a:rPr lang="en-US"/>
          </a:br>
          <a:r>
            <a:rPr lang="en-US"/>
            <a:t>- Creating calculated columns based on existing data</a:t>
          </a:r>
        </a:p>
      </dgm:t>
    </dgm:pt>
    <dgm:pt modelId="{D4FB4536-594C-47C8-8156-A9142BA15E77}" type="parTrans" cxnId="{22BEBECA-9B5E-417F-AF38-F3CA5F9CFD7E}">
      <dgm:prSet/>
      <dgm:spPr/>
      <dgm:t>
        <a:bodyPr/>
        <a:lstStyle/>
        <a:p>
          <a:endParaRPr lang="en-US"/>
        </a:p>
      </dgm:t>
    </dgm:pt>
    <dgm:pt modelId="{869F218F-3A9E-499B-9FC1-F9CCC9FA979C}" type="sibTrans" cxnId="{22BEBECA-9B5E-417F-AF38-F3CA5F9CFD7E}">
      <dgm:prSet/>
      <dgm:spPr/>
      <dgm:t>
        <a:bodyPr/>
        <a:lstStyle/>
        <a:p>
          <a:endParaRPr lang="en-US"/>
        </a:p>
      </dgm:t>
    </dgm:pt>
    <dgm:pt modelId="{265372D2-8530-41B6-9E22-6F6E51494320}" type="pres">
      <dgm:prSet presAssocID="{BEE5FFBB-D4D6-40ED-92ED-26BB79A83347}" presName="linearFlow" presStyleCnt="0">
        <dgm:presLayoutVars>
          <dgm:dir/>
          <dgm:resizeHandles val="exact"/>
        </dgm:presLayoutVars>
      </dgm:prSet>
      <dgm:spPr/>
    </dgm:pt>
    <dgm:pt modelId="{A5AB0978-DA98-4B38-AD4B-8947D71F8FA9}" type="pres">
      <dgm:prSet presAssocID="{3681363A-D7D8-48C4-ADE1-2D8BA813BA07}" presName="composite" presStyleCnt="0"/>
      <dgm:spPr/>
    </dgm:pt>
    <dgm:pt modelId="{084FF82F-64E8-441B-B32D-347B5C91911F}" type="pres">
      <dgm:prSet presAssocID="{3681363A-D7D8-48C4-ADE1-2D8BA813BA07}" presName="imgShp" presStyleLbl="fgImgPlace1" presStyleIdx="0" presStyleCnt="3" custLinFactNeighborX="-62572" custLinFactNeighborY="402"/>
      <dgm:spPr>
        <a:blipFill rotWithShape="1">
          <a:blip xmlns:r="http://schemas.openxmlformats.org/officeDocument/2006/relationships" r:embed="rId1"/>
          <a:srcRect/>
          <a:stretch>
            <a:fillRect/>
          </a:stretch>
        </a:blipFill>
      </dgm:spPr>
    </dgm:pt>
    <dgm:pt modelId="{D2ADEF36-5CA8-4237-98ED-511D2B7F3DFF}" type="pres">
      <dgm:prSet presAssocID="{3681363A-D7D8-48C4-ADE1-2D8BA813BA07}" presName="txShp" presStyleLbl="node1" presStyleIdx="0" presStyleCnt="3" custLinFactNeighborY="-168">
        <dgm:presLayoutVars>
          <dgm:bulletEnabled val="1"/>
        </dgm:presLayoutVars>
      </dgm:prSet>
      <dgm:spPr/>
    </dgm:pt>
    <dgm:pt modelId="{02F74D73-8F59-4C00-B151-20C6F5798C7E}" type="pres">
      <dgm:prSet presAssocID="{77E5DB67-9094-4C88-936A-62CC93F1D79D}" presName="spacing" presStyleCnt="0"/>
      <dgm:spPr/>
    </dgm:pt>
    <dgm:pt modelId="{39072CED-63EB-405E-AF17-A5BC6F3B6037}" type="pres">
      <dgm:prSet presAssocID="{66B5FE3C-6D07-4439-A69F-830E16C21667}" presName="composite" presStyleCnt="0"/>
      <dgm:spPr/>
    </dgm:pt>
    <dgm:pt modelId="{DAA1F9D6-0B08-429C-81D6-7A90A8BFBDCC}" type="pres">
      <dgm:prSet presAssocID="{66B5FE3C-6D07-4439-A69F-830E16C21667}" presName="imgShp" presStyleLbl="fgImgPlace1" presStyleIdx="1" presStyleCnt="3" custLinFactNeighborX="-57865" custLinFactNeighborY="600"/>
      <dgm:spPr>
        <a:blipFill rotWithShape="1">
          <a:blip xmlns:r="http://schemas.openxmlformats.org/officeDocument/2006/relationships" r:embed="rId2"/>
          <a:srcRect/>
          <a:stretch>
            <a:fillRect/>
          </a:stretch>
        </a:blipFill>
      </dgm:spPr>
    </dgm:pt>
    <dgm:pt modelId="{93ED9FB7-756D-4B7B-82EE-429DF4F0C17E}" type="pres">
      <dgm:prSet presAssocID="{66B5FE3C-6D07-4439-A69F-830E16C21667}" presName="txShp" presStyleLbl="node1" presStyleIdx="1" presStyleCnt="3">
        <dgm:presLayoutVars>
          <dgm:bulletEnabled val="1"/>
        </dgm:presLayoutVars>
      </dgm:prSet>
      <dgm:spPr/>
    </dgm:pt>
    <dgm:pt modelId="{806EA402-D6B3-4B57-BAED-69D9C634CFA4}" type="pres">
      <dgm:prSet presAssocID="{9AAC4FCD-266D-4BC1-B77B-D67A483A2911}" presName="spacing" presStyleCnt="0"/>
      <dgm:spPr/>
    </dgm:pt>
    <dgm:pt modelId="{256BE7D3-7B0D-4A28-A4CE-69561BEFFD3C}" type="pres">
      <dgm:prSet presAssocID="{8E95ED7A-4A85-4A09-8B1B-03E8C1AF9EEE}" presName="composite" presStyleCnt="0"/>
      <dgm:spPr/>
    </dgm:pt>
    <dgm:pt modelId="{DA92F515-FE1E-4D3D-9FB3-2857580D26A2}" type="pres">
      <dgm:prSet presAssocID="{8E95ED7A-4A85-4A09-8B1B-03E8C1AF9EEE}" presName="imgShp" presStyleLbl="fgImgPlace1" presStyleIdx="2" presStyleCnt="3" custLinFactNeighborX="-52529"/>
      <dgm:spPr>
        <a:blipFill rotWithShape="1">
          <a:blip xmlns:r="http://schemas.openxmlformats.org/officeDocument/2006/relationships" r:embed="rId3"/>
          <a:srcRect/>
          <a:stretch>
            <a:fillRect/>
          </a:stretch>
        </a:blipFill>
      </dgm:spPr>
    </dgm:pt>
    <dgm:pt modelId="{CDDCB43F-BD93-45D8-A453-48B31AC8C255}" type="pres">
      <dgm:prSet presAssocID="{8E95ED7A-4A85-4A09-8B1B-03E8C1AF9EEE}" presName="txShp" presStyleLbl="node1" presStyleIdx="2" presStyleCnt="3">
        <dgm:presLayoutVars>
          <dgm:bulletEnabled val="1"/>
        </dgm:presLayoutVars>
      </dgm:prSet>
      <dgm:spPr/>
    </dgm:pt>
  </dgm:ptLst>
  <dgm:cxnLst>
    <dgm:cxn modelId="{E9B74510-0F1D-445C-B71F-B267E6889ACB}" type="presOf" srcId="{8E95ED7A-4A85-4A09-8B1B-03E8C1AF9EEE}" destId="{CDDCB43F-BD93-45D8-A453-48B31AC8C255}" srcOrd="0" destOrd="0" presId="urn:microsoft.com/office/officeart/2005/8/layout/vList3"/>
    <dgm:cxn modelId="{ED954B2D-7BE0-43D5-8AE0-21778C71CE49}" srcId="{BEE5FFBB-D4D6-40ED-92ED-26BB79A83347}" destId="{3681363A-D7D8-48C4-ADE1-2D8BA813BA07}" srcOrd="0" destOrd="0" parTransId="{D9702E81-AB93-4F42-B1C8-906D83D5A1E9}" sibTransId="{77E5DB67-9094-4C88-936A-62CC93F1D79D}"/>
    <dgm:cxn modelId="{EE3ACA82-DB5A-42F7-A5E4-69640BF372BD}" type="presOf" srcId="{66B5FE3C-6D07-4439-A69F-830E16C21667}" destId="{93ED9FB7-756D-4B7B-82EE-429DF4F0C17E}" srcOrd="0" destOrd="0" presId="urn:microsoft.com/office/officeart/2005/8/layout/vList3"/>
    <dgm:cxn modelId="{972CE998-D8B7-463E-9868-E2AA3747F054}" srcId="{BEE5FFBB-D4D6-40ED-92ED-26BB79A83347}" destId="{66B5FE3C-6D07-4439-A69F-830E16C21667}" srcOrd="1" destOrd="0" parTransId="{A2F9CA0C-4111-4F86-84E5-29E4FFB4AB49}" sibTransId="{9AAC4FCD-266D-4BC1-B77B-D67A483A2911}"/>
    <dgm:cxn modelId="{22BEBECA-9B5E-417F-AF38-F3CA5F9CFD7E}" srcId="{BEE5FFBB-D4D6-40ED-92ED-26BB79A83347}" destId="{8E95ED7A-4A85-4A09-8B1B-03E8C1AF9EEE}" srcOrd="2" destOrd="0" parTransId="{D4FB4536-594C-47C8-8156-A9142BA15E77}" sibTransId="{869F218F-3A9E-499B-9FC1-F9CCC9FA979C}"/>
    <dgm:cxn modelId="{8F3019D0-8A95-41D5-99CF-A2DC3B302E2E}" type="presOf" srcId="{BEE5FFBB-D4D6-40ED-92ED-26BB79A83347}" destId="{265372D2-8530-41B6-9E22-6F6E51494320}" srcOrd="0" destOrd="0" presId="urn:microsoft.com/office/officeart/2005/8/layout/vList3"/>
    <dgm:cxn modelId="{A78FBBD3-93C6-4E45-B7E6-2552DB00A362}" type="presOf" srcId="{3681363A-D7D8-48C4-ADE1-2D8BA813BA07}" destId="{D2ADEF36-5CA8-4237-98ED-511D2B7F3DFF}" srcOrd="0" destOrd="0" presId="urn:microsoft.com/office/officeart/2005/8/layout/vList3"/>
    <dgm:cxn modelId="{BB241CAA-00A1-4CA9-9D8E-37EFB16F3A89}" type="presParOf" srcId="{265372D2-8530-41B6-9E22-6F6E51494320}" destId="{A5AB0978-DA98-4B38-AD4B-8947D71F8FA9}" srcOrd="0" destOrd="0" presId="urn:microsoft.com/office/officeart/2005/8/layout/vList3"/>
    <dgm:cxn modelId="{6830BB6D-5AF3-46B2-A60C-38435F68322A}" type="presParOf" srcId="{A5AB0978-DA98-4B38-AD4B-8947D71F8FA9}" destId="{084FF82F-64E8-441B-B32D-347B5C91911F}" srcOrd="0" destOrd="0" presId="urn:microsoft.com/office/officeart/2005/8/layout/vList3"/>
    <dgm:cxn modelId="{3F6F8D62-D935-41F3-8E2A-DCE7078A9597}" type="presParOf" srcId="{A5AB0978-DA98-4B38-AD4B-8947D71F8FA9}" destId="{D2ADEF36-5CA8-4237-98ED-511D2B7F3DFF}" srcOrd="1" destOrd="0" presId="urn:microsoft.com/office/officeart/2005/8/layout/vList3"/>
    <dgm:cxn modelId="{002650B1-FE4D-4176-8706-DB118752EA64}" type="presParOf" srcId="{265372D2-8530-41B6-9E22-6F6E51494320}" destId="{02F74D73-8F59-4C00-B151-20C6F5798C7E}" srcOrd="1" destOrd="0" presId="urn:microsoft.com/office/officeart/2005/8/layout/vList3"/>
    <dgm:cxn modelId="{BC5973E3-016E-4D4E-99B5-79E63BA4B0A1}" type="presParOf" srcId="{265372D2-8530-41B6-9E22-6F6E51494320}" destId="{39072CED-63EB-405E-AF17-A5BC6F3B6037}" srcOrd="2" destOrd="0" presId="urn:microsoft.com/office/officeart/2005/8/layout/vList3"/>
    <dgm:cxn modelId="{AD314F4B-2B09-411C-B46B-D95434427534}" type="presParOf" srcId="{39072CED-63EB-405E-AF17-A5BC6F3B6037}" destId="{DAA1F9D6-0B08-429C-81D6-7A90A8BFBDCC}" srcOrd="0" destOrd="0" presId="urn:microsoft.com/office/officeart/2005/8/layout/vList3"/>
    <dgm:cxn modelId="{C599E323-827D-400A-A2C4-28FAA3A62849}" type="presParOf" srcId="{39072CED-63EB-405E-AF17-A5BC6F3B6037}" destId="{93ED9FB7-756D-4B7B-82EE-429DF4F0C17E}" srcOrd="1" destOrd="0" presId="urn:microsoft.com/office/officeart/2005/8/layout/vList3"/>
    <dgm:cxn modelId="{798F445B-9135-447B-9A64-A5064A454E95}" type="presParOf" srcId="{265372D2-8530-41B6-9E22-6F6E51494320}" destId="{806EA402-D6B3-4B57-BAED-69D9C634CFA4}" srcOrd="3" destOrd="0" presId="urn:microsoft.com/office/officeart/2005/8/layout/vList3"/>
    <dgm:cxn modelId="{6A92F024-DAE0-4919-8D0C-AEE285F2CE46}" type="presParOf" srcId="{265372D2-8530-41B6-9E22-6F6E51494320}" destId="{256BE7D3-7B0D-4A28-A4CE-69561BEFFD3C}" srcOrd="4" destOrd="0" presId="urn:microsoft.com/office/officeart/2005/8/layout/vList3"/>
    <dgm:cxn modelId="{9EBD5182-EA00-4CEC-8EB1-53F6DEF3BCD7}" type="presParOf" srcId="{256BE7D3-7B0D-4A28-A4CE-69561BEFFD3C}" destId="{DA92F515-FE1E-4D3D-9FB3-2857580D26A2}" srcOrd="0" destOrd="0" presId="urn:microsoft.com/office/officeart/2005/8/layout/vList3"/>
    <dgm:cxn modelId="{86A50C32-DD3A-46AF-84B0-4C1D843AFBB9}" type="presParOf" srcId="{256BE7D3-7B0D-4A28-A4CE-69561BEFFD3C}" destId="{CDDCB43F-BD93-45D8-A453-48B31AC8C25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99E0F7-B012-477C-BD3D-75EFCCA4C40E}" type="doc">
      <dgm:prSet loTypeId="urn:microsoft.com/office/officeart/2005/8/layout/process1" loCatId="process" qsTypeId="urn:microsoft.com/office/officeart/2005/8/quickstyle/simple1" qsCatId="simple" csTypeId="urn:microsoft.com/office/officeart/2005/8/colors/accent6_2" csCatId="accent6" phldr="1"/>
      <dgm:spPr/>
    </dgm:pt>
    <dgm:pt modelId="{18587C9B-9B94-4434-869A-C18D1CB884B5}">
      <dgm:prSet phldrT="[Text]"/>
      <dgm:spPr/>
      <dgm:t>
        <a:bodyPr/>
        <a:lstStyle/>
        <a:p>
          <a:r>
            <a:rPr lang="en-US"/>
            <a:t>Raw Data</a:t>
          </a:r>
        </a:p>
      </dgm:t>
    </dgm:pt>
    <dgm:pt modelId="{72E9EC7F-63A4-457A-B0CF-5420C1388820}" type="parTrans" cxnId="{1A992994-394B-4A73-87C1-2DC81752E6F2}">
      <dgm:prSet/>
      <dgm:spPr/>
      <dgm:t>
        <a:bodyPr/>
        <a:lstStyle/>
        <a:p>
          <a:endParaRPr lang="en-US"/>
        </a:p>
      </dgm:t>
    </dgm:pt>
    <dgm:pt modelId="{DAFB4450-41EA-48C0-9D81-380D3C392159}" type="sibTrans" cxnId="{1A992994-394B-4A73-87C1-2DC81752E6F2}">
      <dgm:prSet/>
      <dgm:spPr/>
      <dgm:t>
        <a:bodyPr/>
        <a:lstStyle/>
        <a:p>
          <a:endParaRPr lang="en-US"/>
        </a:p>
      </dgm:t>
    </dgm:pt>
    <dgm:pt modelId="{18057D19-361F-4450-A5B3-9C32E37C4949}">
      <dgm:prSet phldrT="[Text]"/>
      <dgm:spPr/>
      <dgm:t>
        <a:bodyPr/>
        <a:lstStyle/>
        <a:p>
          <a:r>
            <a:rPr lang="en-US"/>
            <a:t>Usable Data</a:t>
          </a:r>
        </a:p>
      </dgm:t>
    </dgm:pt>
    <dgm:pt modelId="{03132DD5-9DA9-4CFA-856D-7797E51FE356}" type="parTrans" cxnId="{58D3A1E5-D357-48D5-9FF8-38401C1C9C18}">
      <dgm:prSet/>
      <dgm:spPr/>
      <dgm:t>
        <a:bodyPr/>
        <a:lstStyle/>
        <a:p>
          <a:endParaRPr lang="en-US"/>
        </a:p>
      </dgm:t>
    </dgm:pt>
    <dgm:pt modelId="{D4992E46-55ED-4985-9F9A-79427467CCD0}" type="sibTrans" cxnId="{58D3A1E5-D357-48D5-9FF8-38401C1C9C18}">
      <dgm:prSet/>
      <dgm:spPr/>
      <dgm:t>
        <a:bodyPr/>
        <a:lstStyle/>
        <a:p>
          <a:endParaRPr lang="en-US"/>
        </a:p>
      </dgm:t>
    </dgm:pt>
    <dgm:pt modelId="{A6F9E3DE-21B3-40D9-858D-7AF9F28B164E}" type="pres">
      <dgm:prSet presAssocID="{1599E0F7-B012-477C-BD3D-75EFCCA4C40E}" presName="Name0" presStyleCnt="0">
        <dgm:presLayoutVars>
          <dgm:dir/>
          <dgm:resizeHandles val="exact"/>
        </dgm:presLayoutVars>
      </dgm:prSet>
      <dgm:spPr/>
    </dgm:pt>
    <dgm:pt modelId="{127B93DF-5D7D-4804-AD0F-761B135009F1}" type="pres">
      <dgm:prSet presAssocID="{18587C9B-9B94-4434-869A-C18D1CB884B5}" presName="node" presStyleLbl="node1" presStyleIdx="0" presStyleCnt="2" custLinFactX="27259" custLinFactY="-68335" custLinFactNeighborX="100000" custLinFactNeighborY="-100000">
        <dgm:presLayoutVars>
          <dgm:bulletEnabled val="1"/>
        </dgm:presLayoutVars>
      </dgm:prSet>
      <dgm:spPr/>
    </dgm:pt>
    <dgm:pt modelId="{F4B064EF-A860-4D02-A0EC-B5F2E6AF5A65}" type="pres">
      <dgm:prSet presAssocID="{DAFB4450-41EA-48C0-9D81-380D3C392159}" presName="sibTrans" presStyleLbl="sibTrans2D1" presStyleIdx="0" presStyleCnt="1"/>
      <dgm:spPr/>
    </dgm:pt>
    <dgm:pt modelId="{D83D6D64-6BCA-448A-9986-8AE14ED5F001}" type="pres">
      <dgm:prSet presAssocID="{DAFB4450-41EA-48C0-9D81-380D3C392159}" presName="connectorText" presStyleLbl="sibTrans2D1" presStyleIdx="0" presStyleCnt="1"/>
      <dgm:spPr/>
    </dgm:pt>
    <dgm:pt modelId="{B80C48CD-FD9B-4D3C-8704-8158DAA2E3BA}" type="pres">
      <dgm:prSet presAssocID="{18057D19-361F-4450-A5B3-9C32E37C4949}" presName="node" presStyleLbl="node1" presStyleIdx="1" presStyleCnt="2" custLinFactX="-32520" custLinFactNeighborX="-100000" custLinFactNeighborY="86652">
        <dgm:presLayoutVars>
          <dgm:bulletEnabled val="1"/>
        </dgm:presLayoutVars>
      </dgm:prSet>
      <dgm:spPr/>
    </dgm:pt>
  </dgm:ptLst>
  <dgm:cxnLst>
    <dgm:cxn modelId="{619CF974-09AE-4C73-B0C6-DA06867C28CD}" type="presOf" srcId="{DAFB4450-41EA-48C0-9D81-380D3C392159}" destId="{D83D6D64-6BCA-448A-9986-8AE14ED5F001}" srcOrd="1" destOrd="0" presId="urn:microsoft.com/office/officeart/2005/8/layout/process1"/>
    <dgm:cxn modelId="{4A95407E-9CE8-4698-AB2F-57B31B32D3D6}" type="presOf" srcId="{DAFB4450-41EA-48C0-9D81-380D3C392159}" destId="{F4B064EF-A860-4D02-A0EC-B5F2E6AF5A65}" srcOrd="0" destOrd="0" presId="urn:microsoft.com/office/officeart/2005/8/layout/process1"/>
    <dgm:cxn modelId="{3C8BA886-F22A-4B92-881C-1DDD2E33BB4C}" type="presOf" srcId="{18587C9B-9B94-4434-869A-C18D1CB884B5}" destId="{127B93DF-5D7D-4804-AD0F-761B135009F1}" srcOrd="0" destOrd="0" presId="urn:microsoft.com/office/officeart/2005/8/layout/process1"/>
    <dgm:cxn modelId="{1A992994-394B-4A73-87C1-2DC81752E6F2}" srcId="{1599E0F7-B012-477C-BD3D-75EFCCA4C40E}" destId="{18587C9B-9B94-4434-869A-C18D1CB884B5}" srcOrd="0" destOrd="0" parTransId="{72E9EC7F-63A4-457A-B0CF-5420C1388820}" sibTransId="{DAFB4450-41EA-48C0-9D81-380D3C392159}"/>
    <dgm:cxn modelId="{9D9AA29C-68AC-4315-81ED-80E29B926162}" type="presOf" srcId="{1599E0F7-B012-477C-BD3D-75EFCCA4C40E}" destId="{A6F9E3DE-21B3-40D9-858D-7AF9F28B164E}" srcOrd="0" destOrd="0" presId="urn:microsoft.com/office/officeart/2005/8/layout/process1"/>
    <dgm:cxn modelId="{58D3A1E5-D357-48D5-9FF8-38401C1C9C18}" srcId="{1599E0F7-B012-477C-BD3D-75EFCCA4C40E}" destId="{18057D19-361F-4450-A5B3-9C32E37C4949}" srcOrd="1" destOrd="0" parTransId="{03132DD5-9DA9-4CFA-856D-7797E51FE356}" sibTransId="{D4992E46-55ED-4985-9F9A-79427467CCD0}"/>
    <dgm:cxn modelId="{2670FCF1-0CF1-4673-8A03-2CFF0891011E}" type="presOf" srcId="{18057D19-361F-4450-A5B3-9C32E37C4949}" destId="{B80C48CD-FD9B-4D3C-8704-8158DAA2E3BA}" srcOrd="0" destOrd="0" presId="urn:microsoft.com/office/officeart/2005/8/layout/process1"/>
    <dgm:cxn modelId="{06B1C4D3-4ACE-41A0-B976-89BB0764EC05}" type="presParOf" srcId="{A6F9E3DE-21B3-40D9-858D-7AF9F28B164E}" destId="{127B93DF-5D7D-4804-AD0F-761B135009F1}" srcOrd="0" destOrd="0" presId="urn:microsoft.com/office/officeart/2005/8/layout/process1"/>
    <dgm:cxn modelId="{DD32F276-B62A-454D-8273-0DD581FEB3F2}" type="presParOf" srcId="{A6F9E3DE-21B3-40D9-858D-7AF9F28B164E}" destId="{F4B064EF-A860-4D02-A0EC-B5F2E6AF5A65}" srcOrd="1" destOrd="0" presId="urn:microsoft.com/office/officeart/2005/8/layout/process1"/>
    <dgm:cxn modelId="{7571FC2D-741D-45A8-A4D5-B39B53C4C666}" type="presParOf" srcId="{F4B064EF-A860-4D02-A0EC-B5F2E6AF5A65}" destId="{D83D6D64-6BCA-448A-9986-8AE14ED5F001}" srcOrd="0" destOrd="0" presId="urn:microsoft.com/office/officeart/2005/8/layout/process1"/>
    <dgm:cxn modelId="{759530B3-33E6-4681-B1C6-AA8E7E4B0010}" type="presParOf" srcId="{A6F9E3DE-21B3-40D9-858D-7AF9F28B164E}" destId="{B80C48CD-FD9B-4D3C-8704-8158DAA2E3BA}"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DEF36-5CA8-4237-98ED-511D2B7F3DFF}">
      <dsp:nvSpPr>
        <dsp:cNvPr id="0" name=""/>
        <dsp:cNvSpPr/>
      </dsp:nvSpPr>
      <dsp:spPr>
        <a:xfrm rot="10800000">
          <a:off x="1737697" y="0"/>
          <a:ext cx="5405120" cy="1505029"/>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3676" tIns="80010" rIns="149352" bIns="80010" numCol="1" spcCol="1270" anchor="ctr" anchorCtr="0">
          <a:noAutofit/>
        </a:bodyPr>
        <a:lstStyle/>
        <a:p>
          <a:pPr marL="0" lvl="0" indent="0" algn="l" defTabSz="933450">
            <a:lnSpc>
              <a:spcPct val="90000"/>
            </a:lnSpc>
            <a:spcBef>
              <a:spcPct val="0"/>
            </a:spcBef>
            <a:spcAft>
              <a:spcPct val="35000"/>
            </a:spcAft>
            <a:buNone/>
          </a:pPr>
          <a:r>
            <a:rPr lang="en-US" sz="2100" kern="1200"/>
            <a:t>- Merging Tables to create single data frame</a:t>
          </a:r>
        </a:p>
      </dsp:txBody>
      <dsp:txXfrm rot="10800000">
        <a:off x="2113954" y="0"/>
        <a:ext cx="5028863" cy="1505029"/>
      </dsp:txXfrm>
    </dsp:sp>
    <dsp:sp modelId="{084FF82F-64E8-441B-B32D-347B5C91911F}">
      <dsp:nvSpPr>
        <dsp:cNvPr id="0" name=""/>
        <dsp:cNvSpPr/>
      </dsp:nvSpPr>
      <dsp:spPr>
        <a:xfrm>
          <a:off x="43455" y="8577"/>
          <a:ext cx="1505029" cy="1505029"/>
        </a:xfrm>
        <a:prstGeom prst="ellipse">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ED9FB7-756D-4B7B-82EE-429DF4F0C17E}">
      <dsp:nvSpPr>
        <dsp:cNvPr id="0" name=""/>
        <dsp:cNvSpPr/>
      </dsp:nvSpPr>
      <dsp:spPr>
        <a:xfrm rot="10800000">
          <a:off x="1737697" y="1956818"/>
          <a:ext cx="5405120" cy="1505029"/>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3676" tIns="80010" rIns="149352" bIns="80010" numCol="1" spcCol="1270" anchor="ctr" anchorCtr="0">
          <a:noAutofit/>
        </a:bodyPr>
        <a:lstStyle/>
        <a:p>
          <a:pPr marL="0" lvl="0" indent="0" algn="l" defTabSz="933450">
            <a:lnSpc>
              <a:spcPct val="90000"/>
            </a:lnSpc>
            <a:spcBef>
              <a:spcPct val="0"/>
            </a:spcBef>
            <a:spcAft>
              <a:spcPct val="35000"/>
            </a:spcAft>
            <a:buNone/>
          </a:pPr>
          <a:r>
            <a:rPr lang="en-US" sz="2100" kern="1200"/>
            <a:t>- Removing duplicate columns</a:t>
          </a:r>
          <a:br>
            <a:rPr lang="en-US" sz="2100" kern="1200"/>
          </a:br>
          <a:r>
            <a:rPr lang="en-US" sz="2100" kern="1200"/>
            <a:t>- Removing NULL values</a:t>
          </a:r>
        </a:p>
      </dsp:txBody>
      <dsp:txXfrm rot="10800000">
        <a:off x="2113954" y="1956818"/>
        <a:ext cx="5028863" cy="1505029"/>
      </dsp:txXfrm>
    </dsp:sp>
    <dsp:sp modelId="{DAA1F9D6-0B08-429C-81D6-7A90A8BFBDCC}">
      <dsp:nvSpPr>
        <dsp:cNvPr id="0" name=""/>
        <dsp:cNvSpPr/>
      </dsp:nvSpPr>
      <dsp:spPr>
        <a:xfrm>
          <a:off x="114297" y="1965848"/>
          <a:ext cx="1505029" cy="1505029"/>
        </a:xfrm>
        <a:prstGeom prst="ellipse">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DCB43F-BD93-45D8-A453-48B31AC8C255}">
      <dsp:nvSpPr>
        <dsp:cNvPr id="0" name=""/>
        <dsp:cNvSpPr/>
      </dsp:nvSpPr>
      <dsp:spPr>
        <a:xfrm rot="10800000">
          <a:off x="1737697" y="3911110"/>
          <a:ext cx="5405120" cy="1505029"/>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3676" tIns="80010" rIns="149352" bIns="80010" numCol="1" spcCol="1270" anchor="ctr" anchorCtr="0">
          <a:noAutofit/>
        </a:bodyPr>
        <a:lstStyle/>
        <a:p>
          <a:pPr marL="0" lvl="0" indent="0" algn="l" defTabSz="933450">
            <a:lnSpc>
              <a:spcPct val="100000"/>
            </a:lnSpc>
            <a:spcBef>
              <a:spcPct val="0"/>
            </a:spcBef>
            <a:spcAft>
              <a:spcPct val="35000"/>
            </a:spcAft>
            <a:buNone/>
          </a:pPr>
          <a:r>
            <a:rPr lang="en-US" sz="2100" kern="1200"/>
            <a:t>- Transforming columns by parsing strings as numbers</a:t>
          </a:r>
          <a:br>
            <a:rPr lang="en-US" sz="2100" kern="1200"/>
          </a:br>
          <a:r>
            <a:rPr lang="en-US" sz="2100" kern="1200"/>
            <a:t>- Creating calculated columns based on existing data</a:t>
          </a:r>
        </a:p>
      </dsp:txBody>
      <dsp:txXfrm rot="10800000">
        <a:off x="2113954" y="3911110"/>
        <a:ext cx="5028863" cy="1505029"/>
      </dsp:txXfrm>
    </dsp:sp>
    <dsp:sp modelId="{DA92F515-FE1E-4D3D-9FB3-2857580D26A2}">
      <dsp:nvSpPr>
        <dsp:cNvPr id="0" name=""/>
        <dsp:cNvSpPr/>
      </dsp:nvSpPr>
      <dsp:spPr>
        <a:xfrm>
          <a:off x="194605" y="3911110"/>
          <a:ext cx="1505029" cy="1505029"/>
        </a:xfrm>
        <a:prstGeom prst="ellipse">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B93DF-5D7D-4804-AD0F-761B135009F1}">
      <dsp:nvSpPr>
        <dsp:cNvPr id="0" name=""/>
        <dsp:cNvSpPr/>
      </dsp:nvSpPr>
      <dsp:spPr>
        <a:xfrm>
          <a:off x="1526441" y="0"/>
          <a:ext cx="2267916" cy="136074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Raw Data</a:t>
          </a:r>
        </a:p>
      </dsp:txBody>
      <dsp:txXfrm>
        <a:off x="1566296" y="39855"/>
        <a:ext cx="2188206" cy="1281039"/>
      </dsp:txXfrm>
    </dsp:sp>
    <dsp:sp modelId="{F4B064EF-A860-4D02-A0EC-B5F2E6AF5A65}">
      <dsp:nvSpPr>
        <dsp:cNvPr id="0" name=""/>
        <dsp:cNvSpPr/>
      </dsp:nvSpPr>
      <dsp:spPr>
        <a:xfrm rot="5392752">
          <a:off x="2393555" y="1603043"/>
          <a:ext cx="538764" cy="5624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474199" y="1634718"/>
        <a:ext cx="377135" cy="337465"/>
      </dsp:txXfrm>
    </dsp:sp>
    <dsp:sp modelId="{B80C48CD-FD9B-4D3C-8704-8158DAA2E3BA}">
      <dsp:nvSpPr>
        <dsp:cNvPr id="0" name=""/>
        <dsp:cNvSpPr/>
      </dsp:nvSpPr>
      <dsp:spPr>
        <a:xfrm>
          <a:off x="1531453" y="2377283"/>
          <a:ext cx="2267916" cy="136074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Usable Data</a:t>
          </a:r>
        </a:p>
      </dsp:txBody>
      <dsp:txXfrm>
        <a:off x="1571308" y="2417138"/>
        <a:ext cx="2188206" cy="128103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67AC4-2EFC-40BF-AA56-DF33A52EBD69}" type="datetimeFigureOut">
              <a:rPr lang="en-US" smtClean="0"/>
              <a:t>9/7/2021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B1052-0CD0-478E-821D-585C21EBBB9F}" type="slidenum">
              <a:rPr lang="en-US" smtClean="0"/>
              <a:t>‹#›</a:t>
            </a:fld>
            <a:endParaRPr lang="en-US"/>
          </a:p>
        </p:txBody>
      </p:sp>
    </p:spTree>
    <p:extLst>
      <p:ext uri="{BB962C8B-B14F-4D97-AF65-F5344CB8AC3E}">
        <p14:creationId xmlns:p14="http://schemas.microsoft.com/office/powerpoint/2010/main" val="1340208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Last year the top return for a Small Cap Mutual Fund was about 140%. For perspective, if you invest a thousand dollars like that. After about 5 years you would end up with 1 million dollars. But moving back to reality we want to know what makes these mutual funds tick. And what indicators make them successful. Hello my name is Chandler and this is meha, charan, jacob and sahil. We are here to present our data set and findings on small cap mutual funds.</a:t>
            </a:r>
          </a:p>
        </p:txBody>
      </p:sp>
      <p:sp>
        <p:nvSpPr>
          <p:cNvPr id="4" name="Slide Number Placeholder 3"/>
          <p:cNvSpPr>
            <a:spLocks noGrp="1"/>
          </p:cNvSpPr>
          <p:nvPr>
            <p:ph type="sldNum" sz="quarter" idx="5"/>
          </p:nvPr>
        </p:nvSpPr>
        <p:spPr/>
        <p:txBody>
          <a:bodyPr/>
          <a:lstStyle/>
          <a:p>
            <a:fld id="{C3FB1052-0CD0-478E-821D-585C21EBBB9F}" type="slidenum">
              <a:rPr lang="en-US" smtClean="0"/>
              <a:t>1</a:t>
            </a:fld>
            <a:endParaRPr lang="en-US"/>
          </a:p>
        </p:txBody>
      </p:sp>
    </p:spTree>
    <p:extLst>
      <p:ext uri="{BB962C8B-B14F-4D97-AF65-F5344CB8AC3E}">
        <p14:creationId xmlns:p14="http://schemas.microsoft.com/office/powerpoint/2010/main" val="861433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the bagging model on the dataset, we were able to achieve an test RMSE of 0.98%. We use 500 as our number of trees here as 500 gives us the best RMSE and anything above gives us a very similar test RMSE. We performed bagging using the </a:t>
            </a:r>
            <a:r>
              <a:rPr lang="en-US" err="1">
                <a:cs typeface="Calibri"/>
              </a:rPr>
              <a:t>randomForest</a:t>
            </a:r>
            <a:r>
              <a:rPr lang="en-US">
                <a:cs typeface="Calibri"/>
              </a:rPr>
              <a:t> library in R by setting the number of predictors to the number of universal predictors in the dataset, in this case, 12. We also find the variable importance or the most important predictors as mentioned in the slide.  Notes on the plots.</a:t>
            </a:r>
          </a:p>
          <a:p>
            <a:endParaRPr lang="en-US">
              <a:cs typeface="Calibri"/>
            </a:endParaRPr>
          </a:p>
          <a:p>
            <a:r>
              <a:rPr lang="en-US">
                <a:cs typeface="Calibri"/>
              </a:rPr>
              <a:t>- The first plot gives us the error vs the number of trees in the model. Seems to become constant-ish after about 70 trees. Hence, chose 70 trees for the model</a:t>
            </a:r>
          </a:p>
          <a:p>
            <a:r>
              <a:rPr lang="en-US">
                <a:cs typeface="Calibri"/>
              </a:rPr>
              <a:t>-  The second plot is the residual plot. Majority of the points seem to be lying close to the x axis i.e., 0 residual error</a:t>
            </a:r>
          </a:p>
          <a:p>
            <a:r>
              <a:rPr lang="en-US">
                <a:cs typeface="Calibri"/>
              </a:rPr>
              <a:t>- The third plot compares y again yhat. Almost a 45 degree line, which tell us that the model performs well for this dataset.</a:t>
            </a:r>
          </a:p>
          <a:p>
            <a:endParaRPr lang="en-US">
              <a:cs typeface="Calibri"/>
            </a:endParaRPr>
          </a:p>
        </p:txBody>
      </p:sp>
      <p:sp>
        <p:nvSpPr>
          <p:cNvPr id="4" name="Slide Number Placeholder 3"/>
          <p:cNvSpPr>
            <a:spLocks noGrp="1"/>
          </p:cNvSpPr>
          <p:nvPr>
            <p:ph type="sldNum" sz="quarter" idx="5"/>
          </p:nvPr>
        </p:nvSpPr>
        <p:spPr/>
        <p:txBody>
          <a:bodyPr/>
          <a:lstStyle/>
          <a:p>
            <a:fld id="{C3FB1052-0CD0-478E-821D-585C21EBBB9F}" type="slidenum">
              <a:rPr lang="en-US" smtClean="0"/>
              <a:t>14</a:t>
            </a:fld>
            <a:endParaRPr lang="en-US"/>
          </a:p>
        </p:txBody>
      </p:sp>
    </p:spTree>
    <p:extLst>
      <p:ext uri="{BB962C8B-B14F-4D97-AF65-F5344CB8AC3E}">
        <p14:creationId xmlns:p14="http://schemas.microsoft.com/office/powerpoint/2010/main" val="239651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the boosting model that takes uses trees and weights them based off of their success. Measuring each tree with its residuals. Then you use a function of lambda to crush the variance and add some bias into your model. You can effect the RMSE by using the number of trees, tree depth, and lambda. (5000 trees), (depth 4). The simpler I made the model the worse the RMSE. 0.67% creates an acceptable range of returns.</a:t>
            </a:r>
          </a:p>
          <a:p>
            <a:r>
              <a:rPr lang="en-US">
                <a:cs typeface="Calibri"/>
              </a:rPr>
              <a:t>Looking at the model in more depth we have the top 3 predictors being R2, Standard Deviation, and the 3 year Sharpe Ratio.  </a:t>
            </a:r>
          </a:p>
          <a:p>
            <a:r>
              <a:rPr lang="en-US">
                <a:cs typeface="Calibri"/>
              </a:rPr>
              <a:t>Lets start with R2. R2 has to do with the correlation to the market. In this case the market is the Russel 2000. As we see in the given chart following the market to closely or not closely enough can hurt your returns. It seems like the sweet spot is between 0.81 and 0.85.</a:t>
            </a:r>
          </a:p>
          <a:p>
            <a:r>
              <a:rPr lang="en-US">
                <a:cs typeface="Calibri"/>
              </a:rPr>
              <a:t>The next variable that has more influence on the model is the standard deviation. Which has to do with the </a:t>
            </a:r>
            <a:r>
              <a:rPr lang="en-US" err="1">
                <a:cs typeface="Calibri"/>
              </a:rPr>
              <a:t>volitility</a:t>
            </a:r>
            <a:r>
              <a:rPr lang="en-US">
                <a:cs typeface="Calibri"/>
              </a:rPr>
              <a:t> of the returns of the fund. As you can see the more volatility from the fund, the more return you may see. But be aware that you are taking more risk.</a:t>
            </a:r>
          </a:p>
          <a:p>
            <a:r>
              <a:rPr lang="en-US">
                <a:cs typeface="Calibri"/>
              </a:rPr>
              <a:t>Lastly, the most influential factor is the 3 year </a:t>
            </a:r>
            <a:r>
              <a:rPr lang="en-US" err="1">
                <a:cs typeface="Calibri"/>
              </a:rPr>
              <a:t>sharpe</a:t>
            </a:r>
            <a:r>
              <a:rPr lang="en-US">
                <a:cs typeface="Calibri"/>
              </a:rPr>
              <a:t> ratio. This ratio takes the 3 year return of the fund and subtract the treasury bills or risk free rate. (Usually less than one percent) and then it divides it by the standard deviation. One could think of this ratio as a risk reward ratio. As you can see the more risk taken the more reward gained.</a:t>
            </a:r>
          </a:p>
        </p:txBody>
      </p:sp>
      <p:sp>
        <p:nvSpPr>
          <p:cNvPr id="4" name="Slide Number Placeholder 3"/>
          <p:cNvSpPr>
            <a:spLocks noGrp="1"/>
          </p:cNvSpPr>
          <p:nvPr>
            <p:ph type="sldNum" sz="quarter" idx="5"/>
          </p:nvPr>
        </p:nvSpPr>
        <p:spPr/>
        <p:txBody>
          <a:bodyPr/>
          <a:lstStyle/>
          <a:p>
            <a:fld id="{C3FB1052-0CD0-478E-821D-585C21EBBB9F}" type="slidenum">
              <a:rPr lang="en-US" smtClean="0"/>
              <a:t>17</a:t>
            </a:fld>
            <a:endParaRPr lang="en-US"/>
          </a:p>
        </p:txBody>
      </p:sp>
    </p:spTree>
    <p:extLst>
      <p:ext uri="{BB962C8B-B14F-4D97-AF65-F5344CB8AC3E}">
        <p14:creationId xmlns:p14="http://schemas.microsoft.com/office/powerpoint/2010/main" val="125897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mutual fund is a pool of money entrusted a fund manager to gain a return. Usually working under an investment bank or investment firm. The manager then makes decisions on what type of assets to buy. In the case of small cap. The manager will purchase stocks in the market that have a valuation of less than 2 billion dollars. For context there are also mid and large cap stocks. However, we choose small cap because of their high returns, high volatility and the excitement that they generate. So now lets move onto our data set, the entirety of open-end small cap mutual funds in the united states.</a:t>
            </a:r>
          </a:p>
          <a:p>
            <a:r>
              <a:rPr lang="en-US"/>
              <a:t>What variables determine the 3-year returns of small cap Mutual Funds?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3FB1052-0CD0-478E-821D-585C21EBBB9F}" type="slidenum">
              <a:rPr lang="en-US" smtClean="0"/>
              <a:t>2</a:t>
            </a:fld>
            <a:endParaRPr lang="en-US"/>
          </a:p>
        </p:txBody>
      </p:sp>
    </p:spTree>
    <p:extLst>
      <p:ext uri="{BB962C8B-B14F-4D97-AF65-F5344CB8AC3E}">
        <p14:creationId xmlns:p14="http://schemas.microsoft.com/office/powerpoint/2010/main" val="260408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Fidelity Investments – Multinational Financial Services Company based out of Boston MA</a:t>
            </a:r>
          </a:p>
          <a:p>
            <a:r>
              <a:rPr lang="en-US"/>
              <a:t>Category – Growth / Value / Blend – Growth (capital appreciation), Value (dividend payouts), Blend (blend of both)</a:t>
            </a:r>
          </a:p>
          <a:p>
            <a:r>
              <a:rPr lang="en-US"/>
              <a:t>Standard Deviation – How much MF returns vary over time (volatility) </a:t>
            </a:r>
            <a:br>
              <a:rPr lang="en-US"/>
            </a:br>
            <a:r>
              <a:rPr lang="en-US"/>
              <a:t>Sharpe Ratio – Risk adjusted return – How much extra would I earn by holding a risky asset</a:t>
            </a:r>
          </a:p>
          <a:p>
            <a:r>
              <a:rPr lang="en-US"/>
              <a:t>Beta – MF’s sensitivity to market movements | &lt;1 less sensitive, &gt;1 more sensitive</a:t>
            </a:r>
          </a:p>
          <a:p>
            <a:r>
              <a:rPr lang="en-US"/>
              <a:t>R2 – How closely the MF follows Russel 2000 index | small cap stock market index of 2k smallest stocks</a:t>
            </a:r>
          </a:p>
          <a:p>
            <a:r>
              <a:rPr lang="en-US"/>
              <a:t>Manager Tenure – Tenure of current/longest serving manager of fund</a:t>
            </a:r>
          </a:p>
          <a:p>
            <a:r>
              <a:rPr lang="en-US"/>
              <a:t>Life of Fund – Time for which MF has been around</a:t>
            </a:r>
          </a:p>
          <a:p>
            <a:r>
              <a:rPr lang="en-US"/>
              <a:t>Assets – Total money invested in MF by shareholders</a:t>
            </a:r>
          </a:p>
          <a:p>
            <a:r>
              <a:rPr lang="en-US"/>
              <a:t>Turnover Rates – Measures MF’s trading activity – Total purchase/sales of portfolio securities divided by total assets</a:t>
            </a:r>
          </a:p>
          <a:p>
            <a:r>
              <a:rPr lang="en-US"/>
              <a:t>Load – Y/N if fund carries any front end or back end charge</a:t>
            </a:r>
          </a:p>
          <a:p>
            <a:r>
              <a:rPr lang="en-US"/>
              <a:t>Expense Ratio – Total annual operation expense divided by total assets</a:t>
            </a:r>
          </a:p>
        </p:txBody>
      </p:sp>
      <p:sp>
        <p:nvSpPr>
          <p:cNvPr id="4" name="Slide Number Placeholder 3"/>
          <p:cNvSpPr>
            <a:spLocks noGrp="1"/>
          </p:cNvSpPr>
          <p:nvPr>
            <p:ph type="sldNum" sz="quarter" idx="5"/>
          </p:nvPr>
        </p:nvSpPr>
        <p:spPr/>
        <p:txBody>
          <a:bodyPr/>
          <a:lstStyle/>
          <a:p>
            <a:fld id="{C3FB1052-0CD0-478E-821D-585C21EBBB9F}" type="slidenum">
              <a:rPr lang="en-US" smtClean="0"/>
              <a:t>4</a:t>
            </a:fld>
            <a:endParaRPr lang="en-US"/>
          </a:p>
        </p:txBody>
      </p:sp>
    </p:spTree>
    <p:extLst>
      <p:ext uri="{BB962C8B-B14F-4D97-AF65-F5344CB8AC3E}">
        <p14:creationId xmlns:p14="http://schemas.microsoft.com/office/powerpoint/2010/main" val="148206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Cleaning Data – Transforming Raw Data to Usable Data that could be fed to our regressions models for output</a:t>
            </a:r>
          </a:p>
          <a:p>
            <a:pPr marL="228600" indent="-228600">
              <a:buAutoNum type="arabicPeriod"/>
            </a:pPr>
            <a:r>
              <a:rPr lang="en-US"/>
              <a:t>Merging various tables obtained from Fidelity Investments into a single </a:t>
            </a:r>
            <a:r>
              <a:rPr lang="en-US" err="1"/>
              <a:t>dataframe</a:t>
            </a:r>
            <a:endParaRPr lang="en-US"/>
          </a:p>
          <a:p>
            <a:pPr marL="228600" indent="-228600">
              <a:buAutoNum type="arabicPeriod"/>
            </a:pPr>
            <a:r>
              <a:rPr lang="en-US"/>
              <a:t>Remove duplicate columns (created as a result of merging tables)</a:t>
            </a:r>
          </a:p>
          <a:p>
            <a:pPr marL="228600" indent="-228600">
              <a:buAutoNum type="arabicPeriod"/>
            </a:pPr>
            <a:r>
              <a:rPr lang="en-US"/>
              <a:t>Remove rows with NULL values so all predictors have non null values for running models on them</a:t>
            </a:r>
          </a:p>
          <a:p>
            <a:pPr marL="228600" indent="-228600">
              <a:buAutoNum type="arabicPeriod"/>
            </a:pPr>
            <a:r>
              <a:rPr lang="en-US"/>
              <a:t>Parsing string values as numbers for columns such as returns, assets </a:t>
            </a:r>
            <a:r>
              <a:rPr lang="en-US" err="1"/>
              <a:t>etc</a:t>
            </a:r>
            <a:r>
              <a:rPr lang="en-US"/>
              <a:t> – remove prefixes like ‘$’ or suffixes like ‘%’</a:t>
            </a:r>
          </a:p>
          <a:p>
            <a:pPr marL="228600" indent="-228600">
              <a:buAutoNum type="arabicPeriod"/>
            </a:pPr>
            <a:r>
              <a:rPr lang="en-US"/>
              <a:t>Create calculated columns wherever required – Life of fund calculated using the Fund Start Date available in the data</a:t>
            </a:r>
          </a:p>
        </p:txBody>
      </p:sp>
      <p:sp>
        <p:nvSpPr>
          <p:cNvPr id="4" name="Slide Number Placeholder 3"/>
          <p:cNvSpPr>
            <a:spLocks noGrp="1"/>
          </p:cNvSpPr>
          <p:nvPr>
            <p:ph type="sldNum" sz="quarter" idx="5"/>
          </p:nvPr>
        </p:nvSpPr>
        <p:spPr/>
        <p:txBody>
          <a:bodyPr/>
          <a:lstStyle/>
          <a:p>
            <a:fld id="{C3FB1052-0CD0-478E-821D-585C21EBBB9F}" type="slidenum">
              <a:rPr lang="en-US" smtClean="0"/>
              <a:t>5</a:t>
            </a:fld>
            <a:endParaRPr lang="en-US"/>
          </a:p>
        </p:txBody>
      </p:sp>
    </p:spTree>
    <p:extLst>
      <p:ext uri="{BB962C8B-B14F-4D97-AF65-F5344CB8AC3E}">
        <p14:creationId xmlns:p14="http://schemas.microsoft.com/office/powerpoint/2010/main" val="1665809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(T-B, L-R: Manager Tenure, Turnover Rates, Gross Expense Ratio, R^2, Age (Years Since Inception), Beta)</a:t>
            </a:r>
          </a:p>
          <a:p>
            <a:pPr marL="171450" indent="-171450">
              <a:buFont typeface="Arial"/>
              <a:buChar char="•"/>
            </a:pPr>
            <a:r>
              <a:rPr lang="en-US">
                <a:cs typeface="Calibri"/>
              </a:rPr>
              <a:t>12 predictors in total, namely Gross and Net Expense Ratios, Sharpe Ratio, Category (Blend/Growth/Value), Beta, R^2, Manager Tenure, Assets, Turnover Rates, Load(Yes/No), Standard Deviation</a:t>
            </a:r>
          </a:p>
          <a:p>
            <a:pPr marL="171450" indent="-171450">
              <a:buFont typeface="Arial"/>
              <a:buChar char="•"/>
            </a:pPr>
            <a:r>
              <a:rPr lang="en-US">
                <a:cs typeface="Calibri"/>
              </a:rPr>
              <a:t>We made scatter plots with each predictor vs the 3-Yr Return to see if there were any obvious trends</a:t>
            </a:r>
          </a:p>
          <a:p>
            <a:pPr marL="171450" indent="-171450">
              <a:buFont typeface="Arial"/>
              <a:buChar char="•"/>
            </a:pPr>
            <a:r>
              <a:rPr lang="en-US">
                <a:cs typeface="Calibri"/>
              </a:rPr>
              <a:t>Categorical variables ignored, ie Category and Load</a:t>
            </a:r>
          </a:p>
          <a:p>
            <a:pPr marL="171450" indent="-171450">
              <a:buFont typeface="Arial"/>
              <a:buChar char="•"/>
            </a:pPr>
            <a:r>
              <a:rPr lang="en-US">
                <a:cs typeface="Calibri"/>
              </a:rPr>
              <a:t>No obvious trends with most predictors</a:t>
            </a:r>
          </a:p>
        </p:txBody>
      </p:sp>
      <p:sp>
        <p:nvSpPr>
          <p:cNvPr id="4" name="Slide Number Placeholder 3"/>
          <p:cNvSpPr>
            <a:spLocks noGrp="1"/>
          </p:cNvSpPr>
          <p:nvPr>
            <p:ph type="sldNum" sz="quarter" idx="5"/>
          </p:nvPr>
        </p:nvSpPr>
        <p:spPr/>
        <p:txBody>
          <a:bodyPr/>
          <a:lstStyle/>
          <a:p>
            <a:fld id="{C3FB1052-0CD0-478E-821D-585C21EBBB9F}" type="slidenum">
              <a:rPr lang="en-US" smtClean="0"/>
              <a:t>7</a:t>
            </a:fld>
            <a:endParaRPr lang="en-US"/>
          </a:p>
        </p:txBody>
      </p:sp>
    </p:spTree>
    <p:extLst>
      <p:ext uri="{BB962C8B-B14F-4D97-AF65-F5344CB8AC3E}">
        <p14:creationId xmlns:p14="http://schemas.microsoft.com/office/powerpoint/2010/main" val="308895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Almost linear relationship between Sharpe Ratio</a:t>
            </a:r>
          </a:p>
          <a:p>
            <a:pPr marL="285750" indent="-285750">
              <a:buFont typeface="Arial"/>
              <a:buChar char="•"/>
            </a:pPr>
            <a:r>
              <a:rPr lang="en-US">
                <a:cs typeface="Calibri"/>
              </a:rPr>
              <a:t>Large deviations for the higher values</a:t>
            </a:r>
          </a:p>
          <a:p>
            <a:pPr marL="285750" indent="-285750">
              <a:buFont typeface="Arial"/>
              <a:buChar char="•"/>
            </a:pPr>
            <a:r>
              <a:rPr lang="en-US">
                <a:cs typeface="Calibri"/>
              </a:rPr>
              <a:t>Maybe some predictors have more influence over the returns than others</a:t>
            </a:r>
          </a:p>
          <a:p>
            <a:pPr marL="285750" indent="-285750">
              <a:buFont typeface="Arial"/>
              <a:buChar char="•"/>
            </a:pPr>
            <a:r>
              <a:rPr lang="en-US">
                <a:cs typeface="Calibri"/>
              </a:rPr>
              <a:t>Maybe a combination of the predictors is the best way to model</a:t>
            </a:r>
          </a:p>
        </p:txBody>
      </p:sp>
      <p:sp>
        <p:nvSpPr>
          <p:cNvPr id="4" name="Slide Number Placeholder 3"/>
          <p:cNvSpPr>
            <a:spLocks noGrp="1"/>
          </p:cNvSpPr>
          <p:nvPr>
            <p:ph type="sldNum" sz="quarter" idx="5"/>
          </p:nvPr>
        </p:nvSpPr>
        <p:spPr/>
        <p:txBody>
          <a:bodyPr/>
          <a:lstStyle/>
          <a:p>
            <a:fld id="{C3FB1052-0CD0-478E-821D-585C21EBBB9F}" type="slidenum">
              <a:rPr lang="en-US" smtClean="0"/>
              <a:t>8</a:t>
            </a:fld>
            <a:endParaRPr lang="en-US"/>
          </a:p>
        </p:txBody>
      </p:sp>
    </p:spTree>
    <p:extLst>
      <p:ext uri="{BB962C8B-B14F-4D97-AF65-F5344CB8AC3E}">
        <p14:creationId xmlns:p14="http://schemas.microsoft.com/office/powerpoint/2010/main" val="360857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K Nearest Neighbours with performed with one predictor at a time</a:t>
            </a:r>
          </a:p>
          <a:p>
            <a:pPr marL="285750" indent="-285750">
              <a:buFont typeface="Arial"/>
              <a:buChar char="•"/>
            </a:pPr>
            <a:r>
              <a:rPr lang="en-US">
                <a:cs typeface="Calibri"/>
              </a:rPr>
              <a:t>Please note graphs show MSE and not RMSE</a:t>
            </a:r>
          </a:p>
          <a:p>
            <a:pPr marL="285750" indent="-285750">
              <a:buFont typeface="Arial"/>
              <a:buChar char="•"/>
            </a:pPr>
            <a:r>
              <a:rPr lang="en-US">
                <a:cs typeface="Calibri"/>
              </a:rPr>
              <a:t>Minimum RMSE observed was ~9%</a:t>
            </a:r>
          </a:p>
          <a:p>
            <a:pPr marL="285750" indent="-285750">
              <a:buFont typeface="Arial"/>
              <a:buChar char="•"/>
            </a:pPr>
            <a:r>
              <a:rPr lang="en-US">
                <a:cs typeface="Calibri"/>
              </a:rPr>
              <a:t>Validation performed using k-fold cross validation with k=10</a:t>
            </a:r>
          </a:p>
          <a:p>
            <a:pPr marL="285750" indent="-285750">
              <a:buFont typeface="Arial"/>
              <a:buChar char="•"/>
            </a:pPr>
            <a:r>
              <a:rPr lang="en-US">
                <a:cs typeface="Calibri"/>
              </a:rPr>
              <a:t>No good KNN model found using just one predictor</a:t>
            </a:r>
          </a:p>
        </p:txBody>
      </p:sp>
      <p:sp>
        <p:nvSpPr>
          <p:cNvPr id="4" name="Slide Number Placeholder 3"/>
          <p:cNvSpPr>
            <a:spLocks noGrp="1"/>
          </p:cNvSpPr>
          <p:nvPr>
            <p:ph type="sldNum" sz="quarter" idx="5"/>
          </p:nvPr>
        </p:nvSpPr>
        <p:spPr/>
        <p:txBody>
          <a:bodyPr/>
          <a:lstStyle/>
          <a:p>
            <a:fld id="{C3FB1052-0CD0-478E-821D-585C21EBBB9F}" type="slidenum">
              <a:rPr lang="en-US" smtClean="0"/>
              <a:t>10</a:t>
            </a:fld>
            <a:endParaRPr lang="en-US"/>
          </a:p>
        </p:txBody>
      </p:sp>
    </p:spTree>
    <p:extLst>
      <p:ext uri="{BB962C8B-B14F-4D97-AF65-F5344CB8AC3E}">
        <p14:creationId xmlns:p14="http://schemas.microsoft.com/office/powerpoint/2010/main" val="2259299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What if we added predictors to KNN to try and make a better model</a:t>
            </a:r>
          </a:p>
          <a:p>
            <a:pPr marL="285750" indent="-285750">
              <a:buFont typeface="Arial"/>
              <a:buChar char="•"/>
            </a:pPr>
            <a:r>
              <a:rPr lang="en-US">
                <a:cs typeface="Calibri"/>
              </a:rPr>
              <a:t>Scaled all predictors</a:t>
            </a:r>
          </a:p>
          <a:p>
            <a:pPr marL="285750" indent="-285750">
              <a:buFont typeface="Arial"/>
              <a:buChar char="•"/>
            </a:pPr>
            <a:r>
              <a:rPr lang="en-US">
                <a:cs typeface="Calibri"/>
              </a:rPr>
              <a:t>Iterated from k=1 to k=50</a:t>
            </a:r>
          </a:p>
          <a:p>
            <a:pPr marL="285750" indent="-285750">
              <a:buFont typeface="Arial"/>
              <a:buChar char="•"/>
            </a:pPr>
            <a:r>
              <a:rPr lang="en-US">
                <a:cs typeface="Calibri"/>
              </a:rPr>
              <a:t>For each value of k, tried to greedily make a combination of variables with the minimum RMSE</a:t>
            </a:r>
          </a:p>
          <a:p>
            <a:pPr lvl="1" indent="-285750">
              <a:buFont typeface="Arial"/>
              <a:buChar char="•"/>
            </a:pPr>
            <a:r>
              <a:rPr lang="en-US">
                <a:cs typeface="Calibri"/>
              </a:rPr>
              <a:t>Iterate through all remaining variables</a:t>
            </a:r>
          </a:p>
          <a:p>
            <a:pPr lvl="1" indent="-285750">
              <a:buFont typeface="Arial"/>
              <a:buChar char="•"/>
            </a:pPr>
            <a:r>
              <a:rPr lang="en-US">
                <a:cs typeface="Calibri"/>
              </a:rPr>
              <a:t>Add them to list of predictors for knn</a:t>
            </a:r>
          </a:p>
          <a:p>
            <a:pPr lvl="1" indent="-285750">
              <a:buFont typeface="Arial"/>
              <a:buChar char="•"/>
            </a:pPr>
            <a:r>
              <a:rPr lang="en-US">
                <a:cs typeface="Calibri"/>
              </a:rPr>
              <a:t>If error is lower than current min error, add them to the model and remove them from the remaining variables list</a:t>
            </a:r>
          </a:p>
          <a:p>
            <a:pPr lvl="1" indent="-285750">
              <a:buFont typeface="Arial"/>
              <a:buChar char="•"/>
            </a:pPr>
            <a:r>
              <a:rPr lang="en-US">
                <a:cs typeface="Calibri"/>
              </a:rPr>
              <a:t>Stop when no variable from the remaining variable list is able to reduce the error</a:t>
            </a:r>
          </a:p>
          <a:p>
            <a:pPr marL="285750" indent="-285750">
              <a:buFont typeface="Arial"/>
              <a:buChar char="•"/>
            </a:pPr>
            <a:r>
              <a:rPr lang="en-US">
                <a:cs typeface="Calibri"/>
              </a:rPr>
              <a:t>Knn_table shows the results for when k=2,5,10,20,25 and 50</a:t>
            </a:r>
          </a:p>
          <a:p>
            <a:pPr marL="285750" indent="-285750">
              <a:buFont typeface="Arial"/>
              <a:buChar char="•"/>
            </a:pPr>
            <a:r>
              <a:rPr lang="en-US">
                <a:cs typeface="Calibri"/>
              </a:rPr>
              <a:t>From this the most telling variables are MorningStar Category, Expense Ratio and Years Since Inception</a:t>
            </a:r>
          </a:p>
          <a:p>
            <a:pPr marL="285750" indent="-285750">
              <a:buFont typeface="Arial"/>
              <a:buChar char="•"/>
            </a:pPr>
            <a:r>
              <a:rPr lang="en-US">
                <a:cs typeface="Calibri"/>
              </a:rPr>
              <a:t>Even with this combination, min RMSE was 7.9%</a:t>
            </a:r>
          </a:p>
          <a:p>
            <a:pPr marL="285750" indent="-285750">
              <a:buFont typeface="Arial"/>
              <a:buChar char="•"/>
            </a:pPr>
            <a:r>
              <a:rPr lang="en-US">
                <a:cs typeface="Calibri"/>
              </a:rPr>
              <a:t>Not a great model</a:t>
            </a:r>
          </a:p>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C3FB1052-0CD0-478E-821D-585C21EBBB9F}" type="slidenum">
              <a:rPr lang="en-US" smtClean="0"/>
              <a:t>11</a:t>
            </a:fld>
            <a:endParaRPr lang="en-US"/>
          </a:p>
        </p:txBody>
      </p:sp>
    </p:spTree>
    <p:extLst>
      <p:ext uri="{BB962C8B-B14F-4D97-AF65-F5344CB8AC3E}">
        <p14:creationId xmlns:p14="http://schemas.microsoft.com/office/powerpoint/2010/main" val="3158183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Random Forest</a:t>
            </a:r>
          </a:p>
          <a:p>
            <a:r>
              <a:rPr lang="en-US"/>
              <a:t> - ¾ rows in data used for training, rest for testing</a:t>
            </a:r>
          </a:p>
          <a:p>
            <a:r>
              <a:rPr lang="en-US"/>
              <a:t> - The number of predictors used are 12</a:t>
            </a:r>
          </a:p>
          <a:p>
            <a:r>
              <a:rPr lang="en-US"/>
              <a:t> - Random Forest fitted on training data using m = 4 (approx. sq root of no. of predictors)</a:t>
            </a:r>
          </a:p>
          <a:p>
            <a:r>
              <a:rPr lang="en-US"/>
              <a:t> - Achieved a Test RMSE of 2.32% with 3-yr Sharpe Ratio, Mutual Fund Category, Standard Deviation as most important variables</a:t>
            </a:r>
          </a:p>
          <a:p>
            <a:r>
              <a:rPr lang="en-US"/>
              <a:t> - 1</a:t>
            </a:r>
            <a:r>
              <a:rPr lang="en-US" baseline="30000"/>
              <a:t>st</a:t>
            </a:r>
            <a:r>
              <a:rPr lang="en-US"/>
              <a:t> Plot: Against every index in test data frame, predicted 3-yr return v/s actual 3-yr return using all predictors</a:t>
            </a:r>
          </a:p>
          <a:p>
            <a:r>
              <a:rPr lang="en-US"/>
              <a:t> - 2</a:t>
            </a:r>
            <a:r>
              <a:rPr lang="en-US" baseline="30000"/>
              <a:t>nd</a:t>
            </a:r>
            <a:r>
              <a:rPr lang="en-US"/>
              <a:t> Plot: Against every index in test data frame, plot of residual error in %</a:t>
            </a:r>
          </a:p>
        </p:txBody>
      </p:sp>
      <p:sp>
        <p:nvSpPr>
          <p:cNvPr id="4" name="Slide Number Placeholder 3"/>
          <p:cNvSpPr>
            <a:spLocks noGrp="1"/>
          </p:cNvSpPr>
          <p:nvPr>
            <p:ph type="sldNum" sz="quarter" idx="5"/>
          </p:nvPr>
        </p:nvSpPr>
        <p:spPr/>
        <p:txBody>
          <a:bodyPr/>
          <a:lstStyle/>
          <a:p>
            <a:fld id="{C3FB1052-0CD0-478E-821D-585C21EBBB9F}" type="slidenum">
              <a:rPr lang="en-US" smtClean="0"/>
              <a:t>13</a:t>
            </a:fld>
            <a:endParaRPr lang="en-US"/>
          </a:p>
        </p:txBody>
      </p:sp>
    </p:spTree>
    <p:extLst>
      <p:ext uri="{BB962C8B-B14F-4D97-AF65-F5344CB8AC3E}">
        <p14:creationId xmlns:p14="http://schemas.microsoft.com/office/powerpoint/2010/main" val="3768889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9F04-54FB-4630-AAA2-29DD0D5128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749F8A-15AB-4333-8812-A60A13F1A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F5F78F-5E97-472F-9CFA-94E13F662379}"/>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5" name="Footer Placeholder 4">
            <a:extLst>
              <a:ext uri="{FF2B5EF4-FFF2-40B4-BE49-F238E27FC236}">
                <a16:creationId xmlns:a16="http://schemas.microsoft.com/office/drawing/2014/main" id="{FDCEA449-1895-42AF-8013-5682FD66A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9E4B0-0F1B-4651-AE10-86254AA6F253}"/>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471292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FBCC-50FD-415D-B472-9254E68EFC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158DC-D23D-41AA-8302-61FA2E78C2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DD72D9-B5C7-407A-924F-14B38665325D}"/>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5" name="Footer Placeholder 4">
            <a:extLst>
              <a:ext uri="{FF2B5EF4-FFF2-40B4-BE49-F238E27FC236}">
                <a16:creationId xmlns:a16="http://schemas.microsoft.com/office/drawing/2014/main" id="{581E026D-6A84-4AB0-83BD-F657B893D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0C73B-DA31-4BC6-9BEF-C2C7B5FEDA68}"/>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299579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69AF0A-C2B1-4DBA-B74B-160A43EDCE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FC3EA4-4B60-41A3-B097-7EA5AAAB4F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3FEEF-A6F6-4819-B329-51BA614D3229}"/>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5" name="Footer Placeholder 4">
            <a:extLst>
              <a:ext uri="{FF2B5EF4-FFF2-40B4-BE49-F238E27FC236}">
                <a16:creationId xmlns:a16="http://schemas.microsoft.com/office/drawing/2014/main" id="{B5AC8B43-6B50-449F-B24F-2947CFE82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9020E-F853-4E21-BEDC-A0F1671C9CB3}"/>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314829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00D0-E39F-435D-9791-09EF752E25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C9800A-D747-4581-AF6D-7B026AE9CD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2F55D0-0200-407D-A32B-41A2FDD7FA8F}"/>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5" name="Footer Placeholder 4">
            <a:extLst>
              <a:ext uri="{FF2B5EF4-FFF2-40B4-BE49-F238E27FC236}">
                <a16:creationId xmlns:a16="http://schemas.microsoft.com/office/drawing/2014/main" id="{9C0D97DF-229F-4DE3-AACC-1579CCC88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663A5-76EB-459C-BF7D-6B87F1EEC35B}"/>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55013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FCF2-5CE3-47E5-873E-943051CEB1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828B78-8D36-4B5B-A962-2354131FF9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78CE00-105F-4840-83A4-B35C69DDF999}"/>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5" name="Footer Placeholder 4">
            <a:extLst>
              <a:ext uri="{FF2B5EF4-FFF2-40B4-BE49-F238E27FC236}">
                <a16:creationId xmlns:a16="http://schemas.microsoft.com/office/drawing/2014/main" id="{CEADB820-C707-4F80-882D-CE34E7B307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A37C0-2C12-4259-A71B-25CD30146F10}"/>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347276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CF7D-8335-4D36-9004-2735F65E3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C3A8FA-8626-4DA5-B0F4-95F63B8548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01A086-B6BF-4368-9F75-E66AF35DE1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AB8062-1464-4E96-B0D5-D176012A26FA}"/>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6" name="Footer Placeholder 5">
            <a:extLst>
              <a:ext uri="{FF2B5EF4-FFF2-40B4-BE49-F238E27FC236}">
                <a16:creationId xmlns:a16="http://schemas.microsoft.com/office/drawing/2014/main" id="{1AAC3CEB-A884-444F-B4FF-B2DA85D60D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93EEA5-1E98-4FB9-A033-90DE256A2D7C}"/>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99935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4F28-CB79-471A-9E2E-899F90D7DA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E589B-392B-4FC1-95FF-CE3A84C9A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4E8188-FC5F-40CB-B81B-5445ED86D0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E86AEB-1E5F-4A7C-81B7-C7F081B51C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FAC164-8CB4-4FEC-B4AE-A692D37577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F7A797-82A3-406E-B002-FBD35BB73CB5}"/>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8" name="Footer Placeholder 7">
            <a:extLst>
              <a:ext uri="{FF2B5EF4-FFF2-40B4-BE49-F238E27FC236}">
                <a16:creationId xmlns:a16="http://schemas.microsoft.com/office/drawing/2014/main" id="{62C6448F-392A-43B8-95B9-D069D680BB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BF83CA-3BF6-4FF0-A439-42F193495C81}"/>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1701852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A7B4-4942-43EE-821C-5463E6C04B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A24015-6E5D-4D63-A113-2CFFC87B6AB4}"/>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4" name="Footer Placeholder 3">
            <a:extLst>
              <a:ext uri="{FF2B5EF4-FFF2-40B4-BE49-F238E27FC236}">
                <a16:creationId xmlns:a16="http://schemas.microsoft.com/office/drawing/2014/main" id="{A284D007-CC34-4268-9F5B-22875DB1D7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8BE9F5-B918-48DB-944E-05684F6D9F54}"/>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2511923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45BF26-BB6D-44B8-87B2-84BF10BC6948}"/>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3" name="Footer Placeholder 2">
            <a:extLst>
              <a:ext uri="{FF2B5EF4-FFF2-40B4-BE49-F238E27FC236}">
                <a16:creationId xmlns:a16="http://schemas.microsoft.com/office/drawing/2014/main" id="{5E1DC49C-1A17-4C47-9C22-DEBDA7E196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476911-D79A-4897-A31D-7F7E2A92FCCD}"/>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665849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FC785-C833-428E-B692-70BFA9E87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EF1B72-1F7B-4E11-8B1F-8A9D41C23A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5C4548-5502-4CB1-9EDE-FC80475C84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BFE29-211A-4D21-8837-149F01B1CC73}"/>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6" name="Footer Placeholder 5">
            <a:extLst>
              <a:ext uri="{FF2B5EF4-FFF2-40B4-BE49-F238E27FC236}">
                <a16:creationId xmlns:a16="http://schemas.microsoft.com/office/drawing/2014/main" id="{87C27AD6-26F0-445D-8400-DE61897E8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3F3C3-FE30-41ED-A33E-B519844A9704}"/>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316253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8C5B-2D27-42EF-9FE1-2843AB3E14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2446B4-CFC6-41ED-9227-8EA79C5227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D84E1-36A4-4621-A033-3FD947927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D336A4-EB19-479C-81F3-349F2A2319D0}"/>
              </a:ext>
            </a:extLst>
          </p:cNvPr>
          <p:cNvSpPr>
            <a:spLocks noGrp="1"/>
          </p:cNvSpPr>
          <p:nvPr>
            <p:ph type="dt" sz="half" idx="10"/>
          </p:nvPr>
        </p:nvSpPr>
        <p:spPr/>
        <p:txBody>
          <a:bodyPr/>
          <a:lstStyle/>
          <a:p>
            <a:fld id="{ADD9F139-3683-4CB8-8AF2-0D97162FE7D8}" type="datetimeFigureOut">
              <a:rPr lang="en-US" smtClean="0"/>
              <a:t>9/7/2021</a:t>
            </a:fld>
            <a:endParaRPr lang="en-US"/>
          </a:p>
        </p:txBody>
      </p:sp>
      <p:sp>
        <p:nvSpPr>
          <p:cNvPr id="6" name="Footer Placeholder 5">
            <a:extLst>
              <a:ext uri="{FF2B5EF4-FFF2-40B4-BE49-F238E27FC236}">
                <a16:creationId xmlns:a16="http://schemas.microsoft.com/office/drawing/2014/main" id="{8D40D2D2-A505-4463-9309-092175282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41E65-06C9-4870-B34D-C38399B3B9C0}"/>
              </a:ext>
            </a:extLst>
          </p:cNvPr>
          <p:cNvSpPr>
            <a:spLocks noGrp="1"/>
          </p:cNvSpPr>
          <p:nvPr>
            <p:ph type="sldNum" sz="quarter" idx="12"/>
          </p:nvPr>
        </p:nvSpPr>
        <p:spPr/>
        <p:txBody>
          <a:bodyPr/>
          <a:lstStyle/>
          <a:p>
            <a:fld id="{410B8C2E-DF90-4587-8FB7-992AEE457C6B}" type="slidenum">
              <a:rPr lang="en-US" smtClean="0"/>
              <a:t>‹#›</a:t>
            </a:fld>
            <a:endParaRPr lang="en-US"/>
          </a:p>
        </p:txBody>
      </p:sp>
    </p:spTree>
    <p:extLst>
      <p:ext uri="{BB962C8B-B14F-4D97-AF65-F5344CB8AC3E}">
        <p14:creationId xmlns:p14="http://schemas.microsoft.com/office/powerpoint/2010/main" val="143649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1F72B1-04AE-4468-A2FA-FD7EAC9DF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34D3C6-8058-4A72-BD92-12F277489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CE432-E638-47E5-8BCC-519FFF26B5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D9F139-3683-4CB8-8AF2-0D97162FE7D8}" type="datetimeFigureOut">
              <a:rPr lang="en-US" smtClean="0"/>
              <a:t>9/7/2021</a:t>
            </a:fld>
            <a:endParaRPr lang="en-US"/>
          </a:p>
        </p:txBody>
      </p:sp>
      <p:sp>
        <p:nvSpPr>
          <p:cNvPr id="5" name="Footer Placeholder 4">
            <a:extLst>
              <a:ext uri="{FF2B5EF4-FFF2-40B4-BE49-F238E27FC236}">
                <a16:creationId xmlns:a16="http://schemas.microsoft.com/office/drawing/2014/main" id="{BA75F01E-6B16-4E1F-AD3C-07AC59B287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2C7891-B5CB-4EA9-9BD8-F1A9B3BD7D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0B8C2E-DF90-4587-8FB7-992AEE457C6B}" type="slidenum">
              <a:rPr lang="en-US" smtClean="0"/>
              <a:t>‹#›</a:t>
            </a:fld>
            <a:endParaRPr lang="en-US"/>
          </a:p>
        </p:txBody>
      </p:sp>
    </p:spTree>
    <p:extLst>
      <p:ext uri="{BB962C8B-B14F-4D97-AF65-F5344CB8AC3E}">
        <p14:creationId xmlns:p14="http://schemas.microsoft.com/office/powerpoint/2010/main" val="2816592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wikiquote.org/wiki/Jeff_Bezos" TargetMode="External"/><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freepngimg.com/png/63510-cute-toy-picture-bulldog-hat-claus-do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524F6C1-DA98-46E5-B8C3-4A2105317011}"/>
              </a:ext>
            </a:extLst>
          </p:cNvPr>
          <p:cNvSpPr txBox="1"/>
          <p:nvPr/>
        </p:nvSpPr>
        <p:spPr>
          <a:xfrm>
            <a:off x="8868610" y="5825624"/>
            <a:ext cx="2596148" cy="304132"/>
          </a:xfrm>
          <a:prstGeom prst="rect">
            <a:avLst/>
          </a:prstGeom>
        </p:spPr>
        <p:txBody>
          <a:bodyPr>
            <a:normAutofit fontScale="40000" lnSpcReduction="20000"/>
          </a:bodyPr>
          <a:lstStyle/>
          <a:p>
            <a:r>
              <a:rPr lang="en-US">
                <a:hlinkClick r:id="rId3"/>
              </a:rPr>
              <a:t>This Photo</a:t>
            </a:r>
            <a:r>
              <a:rPr lang="en-US"/>
              <a:t> by Unknown author is licensed under </a:t>
            </a:r>
            <a:r>
              <a:rPr lang="en-US">
                <a:hlinkClick r:id="rId4"/>
              </a:rPr>
              <a:t>CC BY-SA</a:t>
            </a:r>
            <a:r>
              <a:rPr lang="en-US"/>
              <a:t>.</a:t>
            </a:r>
          </a:p>
        </p:txBody>
      </p:sp>
      <p:pic>
        <p:nvPicPr>
          <p:cNvPr id="4" name="Picture 4" descr="A photo of a city at the time">
            <a:extLst>
              <a:ext uri="{FF2B5EF4-FFF2-40B4-BE49-F238E27FC236}">
                <a16:creationId xmlns:a16="http://schemas.microsoft.com/office/drawing/2014/main" id="{BDD1DDB1-5505-4E82-A225-BE1EF86B1901}"/>
              </a:ext>
            </a:extLst>
          </p:cNvPr>
          <p:cNvPicPr>
            <a:picLocks noChangeAspect="1"/>
          </p:cNvPicPr>
          <p:nvPr/>
        </p:nvPicPr>
        <p:blipFill rotWithShape="1">
          <a:blip r:embed="rId5"/>
          <a:srcRect t="15730"/>
          <a:stretch/>
        </p:blipFill>
        <p:spPr>
          <a:xfrm>
            <a:off x="-1" y="10"/>
            <a:ext cx="12339850" cy="6948975"/>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851E588-CD1A-41E6-A925-8E269F22DA48}"/>
              </a:ext>
            </a:extLst>
          </p:cNvPr>
          <p:cNvSpPr>
            <a:spLocks noGrp="1"/>
          </p:cNvSpPr>
          <p:nvPr>
            <p:ph type="title"/>
          </p:nvPr>
        </p:nvSpPr>
        <p:spPr>
          <a:xfrm>
            <a:off x="455448" y="1913950"/>
            <a:ext cx="4725505" cy="1342754"/>
          </a:xfrm>
        </p:spPr>
        <p:txBody>
          <a:bodyPr>
            <a:normAutofit/>
          </a:bodyPr>
          <a:lstStyle/>
          <a:p>
            <a:pPr algn="ctr"/>
            <a:r>
              <a:rPr lang="en-US" sz="3600">
                <a:cs typeface="Calibri Light"/>
              </a:rPr>
              <a:t>Small Cap Mutual Funds</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A6EA782-331E-4060-9BA1-59093EF3AC29}"/>
              </a:ext>
            </a:extLst>
          </p:cNvPr>
          <p:cNvSpPr>
            <a:spLocks noGrp="1"/>
          </p:cNvSpPr>
          <p:nvPr>
            <p:ph idx="1"/>
          </p:nvPr>
        </p:nvSpPr>
        <p:spPr>
          <a:xfrm>
            <a:off x="525516" y="3430941"/>
            <a:ext cx="4593021" cy="1884577"/>
          </a:xfrm>
        </p:spPr>
        <p:txBody>
          <a:bodyPr anchor="ctr">
            <a:normAutofit/>
          </a:bodyPr>
          <a:lstStyle/>
          <a:p>
            <a:r>
              <a:rPr lang="en-US" sz="2400">
                <a:cs typeface="Calibri"/>
              </a:rPr>
              <a:t>What makes them tick?</a:t>
            </a:r>
          </a:p>
        </p:txBody>
      </p:sp>
      <p:pic>
        <p:nvPicPr>
          <p:cNvPr id="3" name="Picture 4">
            <a:extLst>
              <a:ext uri="{FF2B5EF4-FFF2-40B4-BE49-F238E27FC236}">
                <a16:creationId xmlns:a16="http://schemas.microsoft.com/office/drawing/2014/main" id="{05F366D6-F8B7-4528-BFF0-41A5EB587AA6}"/>
              </a:ext>
            </a:extLst>
          </p:cNvPr>
          <p:cNvPicPr>
            <a:picLocks noChangeAspect="1"/>
          </p:cNvPicPr>
          <p:nvPr/>
        </p:nvPicPr>
        <p:blipFill>
          <a:blip r:embed="rId6"/>
          <a:stretch>
            <a:fillRect/>
          </a:stretch>
        </p:blipFill>
        <p:spPr>
          <a:xfrm>
            <a:off x="8463367" y="2794567"/>
            <a:ext cx="2743200" cy="29077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4" descr="A person sitting in a chair&#10;&#10;Description automatically generated">
            <a:extLst>
              <a:ext uri="{FF2B5EF4-FFF2-40B4-BE49-F238E27FC236}">
                <a16:creationId xmlns:a16="http://schemas.microsoft.com/office/drawing/2014/main" id="{8AC2A7D1-78A6-4D67-BA34-6AB8D24614F3}"/>
              </a:ext>
            </a:extLst>
          </p:cNvPr>
          <p:cNvPicPr>
            <a:picLocks noChangeAspect="1"/>
          </p:cNvPicPr>
          <p:nvPr/>
        </p:nvPicPr>
        <p:blipFill>
          <a:blip r:embed="rId7">
            <a:extLst>
              <a:ext uri="{837473B0-CC2E-450A-ABE3-18F120FF3D39}">
                <a1611:picAttrSrcUrl xmlns:a1611="http://schemas.microsoft.com/office/drawing/2016/11/main" r:id="rId3"/>
              </a:ext>
            </a:extLst>
          </a:blip>
          <a:stretch>
            <a:fillRect/>
          </a:stretch>
        </p:blipFill>
        <p:spPr>
          <a:xfrm>
            <a:off x="8491648" y="2822848"/>
            <a:ext cx="2676358" cy="28697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0981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37523"/>
            <a:ext cx="3608896" cy="1690993"/>
          </a:xfrm>
        </p:spPr>
        <p:txBody>
          <a:bodyPr vert="horz" lIns="91440" tIns="45720" rIns="91440" bIns="45720" rtlCol="0" anchor="b">
            <a:normAutofit/>
          </a:bodyPr>
          <a:lstStyle/>
          <a:p>
            <a:r>
              <a:rPr lang="en-US" sz="3600">
                <a:solidFill>
                  <a:schemeClr val="bg1">
                    <a:lumMod val="95000"/>
                  </a:schemeClr>
                </a:solidFill>
                <a:ea typeface="+mj-lt"/>
                <a:cs typeface="+mj-lt"/>
              </a:rPr>
              <a:t>K Nearest Neighbours</a:t>
            </a:r>
          </a:p>
        </p:txBody>
      </p:sp>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Used k-fold cross validation (k=10)</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K iterated from 1-50</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Minimum RMSE ~ 9%</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Predictors taken one at a time</a:t>
            </a:r>
            <a:endParaRPr lang="en-US">
              <a:solidFill>
                <a:schemeClr val="bg1">
                  <a:lumMod val="95000"/>
                </a:schemeClr>
              </a:solidFill>
              <a:cs typeface="Calibri"/>
            </a:endParaRPr>
          </a:p>
          <a:p>
            <a:pPr marL="285750" indent="-228600">
              <a:lnSpc>
                <a:spcPct val="90000"/>
              </a:lnSpc>
              <a:spcAft>
                <a:spcPts val="600"/>
              </a:spcAft>
              <a:buFont typeface="Arial" panose="020B0604020202020204" pitchFamily="34" charset="0"/>
              <a:buChar char="•"/>
            </a:pPr>
            <a:endParaRPr lang="en-US" sz="2000">
              <a:solidFill>
                <a:schemeClr val="bg1">
                  <a:lumMod val="95000"/>
                </a:schemeClr>
              </a:solidFill>
              <a:cs typeface="Calibri"/>
            </a:endParaRPr>
          </a:p>
        </p:txBody>
      </p:sp>
      <p:pic>
        <p:nvPicPr>
          <p:cNvPr id="4" name="Picture 4" descr="Chart, line chart&#10;&#10;Description automatically generated">
            <a:extLst>
              <a:ext uri="{FF2B5EF4-FFF2-40B4-BE49-F238E27FC236}">
                <a16:creationId xmlns:a16="http://schemas.microsoft.com/office/drawing/2014/main" id="{FE6E6AAE-4AAD-4E2E-84AD-6DDF9710926D}"/>
              </a:ext>
            </a:extLst>
          </p:cNvPr>
          <p:cNvPicPr>
            <a:picLocks noChangeAspect="1"/>
          </p:cNvPicPr>
          <p:nvPr/>
        </p:nvPicPr>
        <p:blipFill rotWithShape="1">
          <a:blip r:embed="rId3"/>
          <a:srcRect l="3237" t="-203" r="109" b="208"/>
          <a:stretch/>
        </p:blipFill>
        <p:spPr>
          <a:xfrm>
            <a:off x="5686816" y="3590058"/>
            <a:ext cx="6502341" cy="3265684"/>
          </a:xfrm>
          <a:prstGeom prst="rect">
            <a:avLst/>
          </a:prstGeom>
        </p:spPr>
      </p:pic>
      <p:pic>
        <p:nvPicPr>
          <p:cNvPr id="5" name="Picture 5" descr="Chart, line chart&#10;&#10;Description automatically generated">
            <a:extLst>
              <a:ext uri="{FF2B5EF4-FFF2-40B4-BE49-F238E27FC236}">
                <a16:creationId xmlns:a16="http://schemas.microsoft.com/office/drawing/2014/main" id="{E0136975-7783-48F8-AB89-96735CB8BD15}"/>
              </a:ext>
            </a:extLst>
          </p:cNvPr>
          <p:cNvPicPr>
            <a:picLocks noChangeAspect="1"/>
          </p:cNvPicPr>
          <p:nvPr/>
        </p:nvPicPr>
        <p:blipFill rotWithShape="1">
          <a:blip r:embed="rId4"/>
          <a:srcRect l="3205" t="65" r="109" b="317"/>
          <a:stretch/>
        </p:blipFill>
        <p:spPr>
          <a:xfrm>
            <a:off x="5684728" y="321195"/>
            <a:ext cx="6504424" cy="3274151"/>
          </a:xfrm>
          <a:prstGeom prst="rect">
            <a:avLst/>
          </a:prstGeom>
        </p:spPr>
      </p:pic>
      <p:sp>
        <p:nvSpPr>
          <p:cNvPr id="6" name="TextBox 5">
            <a:extLst>
              <a:ext uri="{FF2B5EF4-FFF2-40B4-BE49-F238E27FC236}">
                <a16:creationId xmlns:a16="http://schemas.microsoft.com/office/drawing/2014/main" id="{63C8B0CA-4798-47B2-A768-C700AEA16FC1}"/>
              </a:ext>
            </a:extLst>
          </p:cNvPr>
          <p:cNvSpPr txBox="1"/>
          <p:nvPr/>
        </p:nvSpPr>
        <p:spPr>
          <a:xfrm>
            <a:off x="5684729" y="267222"/>
            <a:ext cx="3453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MSE Category vs Manager Tenure</a:t>
            </a:r>
          </a:p>
        </p:txBody>
      </p:sp>
      <p:sp>
        <p:nvSpPr>
          <p:cNvPr id="13" name="TextBox 12">
            <a:extLst>
              <a:ext uri="{FF2B5EF4-FFF2-40B4-BE49-F238E27FC236}">
                <a16:creationId xmlns:a16="http://schemas.microsoft.com/office/drawing/2014/main" id="{73FB533D-3BF6-46BB-903F-52FFFBD1DD20}"/>
              </a:ext>
            </a:extLst>
          </p:cNvPr>
          <p:cNvSpPr txBox="1"/>
          <p:nvPr/>
        </p:nvSpPr>
        <p:spPr>
          <a:xfrm>
            <a:off x="5684728" y="3482236"/>
            <a:ext cx="32651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MSE Return vs Manager Tenure</a:t>
            </a:r>
          </a:p>
        </p:txBody>
      </p:sp>
    </p:spTree>
    <p:extLst>
      <p:ext uri="{BB962C8B-B14F-4D97-AF65-F5344CB8AC3E}">
        <p14:creationId xmlns:p14="http://schemas.microsoft.com/office/powerpoint/2010/main" val="4036582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37523"/>
            <a:ext cx="3608896" cy="1690993"/>
          </a:xfrm>
        </p:spPr>
        <p:txBody>
          <a:bodyPr vert="horz" lIns="91440" tIns="45720" rIns="91440" bIns="45720" rtlCol="0" anchor="b">
            <a:normAutofit/>
          </a:bodyPr>
          <a:lstStyle/>
          <a:p>
            <a:r>
              <a:rPr lang="en-US" sz="3600">
                <a:solidFill>
                  <a:schemeClr val="bg1">
                    <a:lumMod val="95000"/>
                  </a:schemeClr>
                </a:solidFill>
                <a:ea typeface="+mj-lt"/>
                <a:cs typeface="+mj-lt"/>
              </a:rPr>
              <a:t>KNN Stepwise Forward</a:t>
            </a:r>
            <a:endParaRPr lang="en-US">
              <a:solidFill>
                <a:schemeClr val="bg1">
                  <a:lumMod val="95000"/>
                </a:schemeClr>
              </a:solidFill>
              <a:cs typeface="Calibri Light"/>
            </a:endParaRPr>
          </a:p>
        </p:txBody>
      </p:sp>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lvl="0" indent="-285750" rtl="0">
              <a:buFont typeface="Arial"/>
              <a:buChar char="•"/>
            </a:pPr>
            <a:r>
              <a:rPr lang="en-US" sz="2000">
                <a:solidFill>
                  <a:srgbClr val="F2F2F2"/>
                </a:solidFill>
                <a:latin typeface="Calibri"/>
                <a:ea typeface="Arial"/>
                <a:cs typeface="Arial"/>
              </a:rPr>
              <a:t>KNN but greedily adding predictors</a:t>
            </a:r>
            <a:r>
              <a:rPr lang="en-US" sz="2000">
                <a:latin typeface="Calibri"/>
                <a:ea typeface="Arial"/>
                <a:cs typeface="Arial"/>
              </a:rPr>
              <a:t>​</a:t>
            </a:r>
            <a:endParaRPr lang="en-US" sz="2000">
              <a:cs typeface="Calibri" panose="020F0502020204030204"/>
            </a:endParaRPr>
          </a:p>
          <a:p>
            <a:pPr marL="285750" lvl="0" indent="-285750" rtl="0">
              <a:buFont typeface="Arial"/>
              <a:buChar char="•"/>
            </a:pPr>
            <a:r>
              <a:rPr lang="en-US" sz="2000">
                <a:solidFill>
                  <a:srgbClr val="F2F2F2"/>
                </a:solidFill>
                <a:latin typeface="Calibri"/>
                <a:ea typeface="Arial"/>
                <a:cs typeface="Arial"/>
              </a:rPr>
              <a:t>RMSE calculated for k:1-50</a:t>
            </a:r>
            <a:r>
              <a:rPr lang="en-US" sz="2000">
                <a:latin typeface="Calibri"/>
                <a:ea typeface="Arial"/>
                <a:cs typeface="Arial"/>
              </a:rPr>
              <a:t>​</a:t>
            </a:r>
          </a:p>
          <a:p>
            <a:pPr marL="285750" lvl="0" indent="-285750" rtl="0">
              <a:buFont typeface="Arial"/>
              <a:buChar char="•"/>
            </a:pPr>
            <a:r>
              <a:rPr lang="en-US" sz="2000">
                <a:solidFill>
                  <a:srgbClr val="F2F2F2"/>
                </a:solidFill>
                <a:latin typeface="Calibri"/>
                <a:ea typeface="Arial"/>
                <a:cs typeface="Arial"/>
              </a:rPr>
              <a:t>Minimum RMSE 7.9%</a:t>
            </a:r>
            <a:r>
              <a:rPr lang="en-US" sz="2000">
                <a:latin typeface="Calibri"/>
                <a:ea typeface="Arial"/>
                <a:cs typeface="Arial"/>
              </a:rPr>
              <a:t>​</a:t>
            </a:r>
            <a:endParaRPr lang="en-US" sz="2000">
              <a:solidFill>
                <a:schemeClr val="bg1">
                  <a:lumMod val="95000"/>
                </a:schemeClr>
              </a:solidFill>
              <a:cs typeface="Calibri"/>
            </a:endParaRPr>
          </a:p>
        </p:txBody>
      </p:sp>
      <p:pic>
        <p:nvPicPr>
          <p:cNvPr id="8" name="Picture 8" descr="Chart, line chart&#10;&#10;Description automatically generated">
            <a:extLst>
              <a:ext uri="{FF2B5EF4-FFF2-40B4-BE49-F238E27FC236}">
                <a16:creationId xmlns:a16="http://schemas.microsoft.com/office/drawing/2014/main" id="{1D59E72D-C314-4D8E-B1A8-CDABBDB5EEDE}"/>
              </a:ext>
            </a:extLst>
          </p:cNvPr>
          <p:cNvPicPr>
            <a:picLocks noChangeAspect="1"/>
          </p:cNvPicPr>
          <p:nvPr/>
        </p:nvPicPr>
        <p:blipFill>
          <a:blip r:embed="rId3"/>
          <a:stretch>
            <a:fillRect/>
          </a:stretch>
        </p:blipFill>
        <p:spPr>
          <a:xfrm>
            <a:off x="4964482" y="5895"/>
            <a:ext cx="7158623" cy="3422430"/>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DAFFD4A5-BC24-498B-867E-F8614C2BBE6C}"/>
              </a:ext>
            </a:extLst>
          </p:cNvPr>
          <p:cNvPicPr>
            <a:picLocks noChangeAspect="1"/>
          </p:cNvPicPr>
          <p:nvPr/>
        </p:nvPicPr>
        <p:blipFill>
          <a:blip r:embed="rId4"/>
          <a:stretch>
            <a:fillRect/>
          </a:stretch>
        </p:blipFill>
        <p:spPr>
          <a:xfrm>
            <a:off x="4964481" y="3836855"/>
            <a:ext cx="7158624" cy="1871551"/>
          </a:xfrm>
          <a:prstGeom prst="rect">
            <a:avLst/>
          </a:prstGeom>
        </p:spPr>
      </p:pic>
    </p:spTree>
    <p:extLst>
      <p:ext uri="{BB962C8B-B14F-4D97-AF65-F5344CB8AC3E}">
        <p14:creationId xmlns:p14="http://schemas.microsoft.com/office/powerpoint/2010/main" val="3667165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37523"/>
            <a:ext cx="3608896" cy="1690993"/>
          </a:xfrm>
        </p:spPr>
        <p:txBody>
          <a:bodyPr vert="horz" lIns="91440" tIns="45720" rIns="91440" bIns="45720" rtlCol="0" anchor="b">
            <a:normAutofit/>
          </a:bodyPr>
          <a:lstStyle/>
          <a:p>
            <a:r>
              <a:rPr lang="en-US" sz="3600">
                <a:solidFill>
                  <a:schemeClr val="bg1">
                    <a:lumMod val="95000"/>
                  </a:schemeClr>
                </a:solidFill>
                <a:ea typeface="+mj-lt"/>
                <a:cs typeface="+mj-lt"/>
              </a:rPr>
              <a:t>Regression Model</a:t>
            </a:r>
            <a:endParaRPr lang="en-US"/>
          </a:p>
        </p:txBody>
      </p:sp>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Linear, Quadratic, and Cubic</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All predictors were considered</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RMSE ~ 5.6%</a:t>
            </a:r>
          </a:p>
          <a:p>
            <a:pPr marL="57150">
              <a:lnSpc>
                <a:spcPct val="90000"/>
              </a:lnSpc>
              <a:spcAft>
                <a:spcPts val="600"/>
              </a:spcAft>
            </a:pPr>
            <a:endParaRPr lang="en-US" sz="2000">
              <a:solidFill>
                <a:schemeClr val="bg1">
                  <a:lumMod val="95000"/>
                </a:schemeClr>
              </a:solidFill>
              <a:cs typeface="Calibri"/>
            </a:endParaRPr>
          </a:p>
        </p:txBody>
      </p:sp>
      <p:sp>
        <p:nvSpPr>
          <p:cNvPr id="6" name="TextBox 5">
            <a:extLst>
              <a:ext uri="{FF2B5EF4-FFF2-40B4-BE49-F238E27FC236}">
                <a16:creationId xmlns:a16="http://schemas.microsoft.com/office/drawing/2014/main" id="{63C8B0CA-4798-47B2-A768-C700AEA16FC1}"/>
              </a:ext>
            </a:extLst>
          </p:cNvPr>
          <p:cNvSpPr txBox="1"/>
          <p:nvPr/>
        </p:nvSpPr>
        <p:spPr>
          <a:xfrm>
            <a:off x="5964876" y="1342987"/>
            <a:ext cx="3453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Residual vs Fitted</a:t>
            </a:r>
            <a:endParaRPr lang="en-US"/>
          </a:p>
        </p:txBody>
      </p:sp>
      <p:sp>
        <p:nvSpPr>
          <p:cNvPr id="13" name="TextBox 12">
            <a:extLst>
              <a:ext uri="{FF2B5EF4-FFF2-40B4-BE49-F238E27FC236}">
                <a16:creationId xmlns:a16="http://schemas.microsoft.com/office/drawing/2014/main" id="{73FB533D-3BF6-46BB-903F-52FFFBD1DD20}"/>
              </a:ext>
            </a:extLst>
          </p:cNvPr>
          <p:cNvSpPr txBox="1"/>
          <p:nvPr/>
        </p:nvSpPr>
        <p:spPr>
          <a:xfrm>
            <a:off x="9416287" y="1297089"/>
            <a:ext cx="32651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QQ- Plot</a:t>
            </a:r>
            <a:endParaRPr lang="en-US"/>
          </a:p>
        </p:txBody>
      </p:sp>
      <p:pic>
        <p:nvPicPr>
          <p:cNvPr id="8" name="Picture 8" descr="Chart, scatter chart&#10;&#10;Description automatically generated">
            <a:extLst>
              <a:ext uri="{FF2B5EF4-FFF2-40B4-BE49-F238E27FC236}">
                <a16:creationId xmlns:a16="http://schemas.microsoft.com/office/drawing/2014/main" id="{4B79495E-DE63-49FE-9507-C8E4A72FC83F}"/>
              </a:ext>
            </a:extLst>
          </p:cNvPr>
          <p:cNvPicPr>
            <a:picLocks noChangeAspect="1"/>
          </p:cNvPicPr>
          <p:nvPr/>
        </p:nvPicPr>
        <p:blipFill>
          <a:blip r:embed="rId2"/>
          <a:stretch>
            <a:fillRect/>
          </a:stretch>
        </p:blipFill>
        <p:spPr>
          <a:xfrm>
            <a:off x="5407959" y="2091464"/>
            <a:ext cx="2855258" cy="3000039"/>
          </a:xfrm>
          <a:prstGeom prst="rect">
            <a:avLst/>
          </a:prstGeom>
        </p:spPr>
      </p:pic>
      <p:pic>
        <p:nvPicPr>
          <p:cNvPr id="5" name="Picture 6" descr="Chart, line chart, histogram&#10;&#10;Description automatically generated">
            <a:extLst>
              <a:ext uri="{FF2B5EF4-FFF2-40B4-BE49-F238E27FC236}">
                <a16:creationId xmlns:a16="http://schemas.microsoft.com/office/drawing/2014/main" id="{8907A8F3-6649-4F7E-A433-847196BE9695}"/>
              </a:ext>
            </a:extLst>
          </p:cNvPr>
          <p:cNvPicPr>
            <a:picLocks noChangeAspect="1"/>
          </p:cNvPicPr>
          <p:nvPr/>
        </p:nvPicPr>
        <p:blipFill>
          <a:blip r:embed="rId3"/>
          <a:stretch>
            <a:fillRect/>
          </a:stretch>
        </p:blipFill>
        <p:spPr>
          <a:xfrm>
            <a:off x="8769724" y="1700874"/>
            <a:ext cx="2743200" cy="3433841"/>
          </a:xfrm>
          <a:prstGeom prst="rect">
            <a:avLst/>
          </a:prstGeom>
        </p:spPr>
      </p:pic>
    </p:spTree>
    <p:extLst>
      <p:ext uri="{BB962C8B-B14F-4D97-AF65-F5344CB8AC3E}">
        <p14:creationId xmlns:p14="http://schemas.microsoft.com/office/powerpoint/2010/main" val="2180475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456549"/>
            <a:ext cx="3608896" cy="845048"/>
          </a:xfrm>
        </p:spPr>
        <p:txBody>
          <a:bodyPr vert="horz" lIns="91440" tIns="45720" rIns="91440" bIns="45720" rtlCol="0" anchor="b">
            <a:normAutofit/>
          </a:bodyPr>
          <a:lstStyle/>
          <a:p>
            <a:r>
              <a:rPr lang="en-US" sz="3600">
                <a:solidFill>
                  <a:schemeClr val="bg1">
                    <a:lumMod val="95000"/>
                  </a:schemeClr>
                </a:solidFill>
                <a:ea typeface="+mj-lt"/>
                <a:cs typeface="+mj-lt"/>
              </a:rPr>
              <a:t>Random Forest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B46CE9-C67C-4DFC-9CB4-E534FA3D6C8D}"/>
                  </a:ext>
                </a:extLst>
              </p:cNvPr>
              <p:cNvSpPr txBox="1"/>
              <p:nvPr/>
            </p:nvSpPr>
            <p:spPr>
              <a:xfrm>
                <a:off x="710215" y="1264585"/>
                <a:ext cx="3773008"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¾ Data considered for training set</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¼ Data considered for testing set</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Number of predictors (</a:t>
                </a:r>
                <a:r>
                  <a:rPr lang="en-US" sz="2000" i="1">
                    <a:solidFill>
                      <a:schemeClr val="bg1">
                        <a:lumMod val="95000"/>
                      </a:schemeClr>
                    </a:solidFill>
                    <a:ea typeface="+mn-lt"/>
                    <a:cs typeface="+mn-lt"/>
                  </a:rPr>
                  <a:t>p</a:t>
                </a:r>
                <a:r>
                  <a:rPr lang="en-US" sz="2000">
                    <a:solidFill>
                      <a:schemeClr val="bg1">
                        <a:lumMod val="95000"/>
                      </a:schemeClr>
                    </a:solidFill>
                    <a:ea typeface="+mn-lt"/>
                    <a:cs typeface="+mn-lt"/>
                  </a:rPr>
                  <a:t>) -&gt; </a:t>
                </a:r>
                <a:r>
                  <a:rPr lang="en-US" sz="2000" i="1">
                    <a:solidFill>
                      <a:schemeClr val="bg1">
                        <a:lumMod val="95000"/>
                      </a:schemeClr>
                    </a:solidFill>
                    <a:ea typeface="+mn-lt"/>
                    <a:cs typeface="+mn-lt"/>
                  </a:rPr>
                  <a:t>12</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Random Forest fitted on training data | </a:t>
                </a:r>
                <a14:m>
                  <m:oMath xmlns:m="http://schemas.openxmlformats.org/officeDocument/2006/math">
                    <m:r>
                      <a:rPr lang="en-US" sz="2000" i="1" dirty="0" smtClean="0">
                        <a:solidFill>
                          <a:schemeClr val="bg1">
                            <a:lumMod val="95000"/>
                          </a:schemeClr>
                        </a:solidFill>
                        <a:latin typeface="Cambria Math" panose="02040503050406030204" pitchFamily="18" charset="0"/>
                        <a:ea typeface="+mn-lt"/>
                        <a:cs typeface="+mn-lt"/>
                      </a:rPr>
                      <m:t>𝑚</m:t>
                    </m:r>
                    <m:r>
                      <a:rPr lang="en-US" sz="2000" i="0" dirty="0">
                        <a:solidFill>
                          <a:schemeClr val="bg1">
                            <a:lumMod val="95000"/>
                          </a:schemeClr>
                        </a:solidFill>
                        <a:latin typeface="Cambria Math" panose="02040503050406030204" pitchFamily="18" charset="0"/>
                        <a:ea typeface="+mn-lt"/>
                        <a:cs typeface="+mn-lt"/>
                      </a:rPr>
                      <m:t>=</m:t>
                    </m:r>
                    <m:rad>
                      <m:radPr>
                        <m:degHide m:val="on"/>
                        <m:ctrlPr>
                          <a:rPr lang="en-US" sz="2000" i="1" dirty="0">
                            <a:solidFill>
                              <a:schemeClr val="bg1">
                                <a:lumMod val="95000"/>
                              </a:schemeClr>
                            </a:solidFill>
                            <a:latin typeface="Cambria Math" panose="02040503050406030204" pitchFamily="18" charset="0"/>
                            <a:ea typeface="+mn-lt"/>
                            <a:cs typeface="+mn-lt"/>
                          </a:rPr>
                        </m:ctrlPr>
                      </m:radPr>
                      <m:deg/>
                      <m:e>
                        <m:r>
                          <a:rPr lang="en-US" sz="2000" i="1" dirty="0">
                            <a:solidFill>
                              <a:schemeClr val="bg1">
                                <a:lumMod val="95000"/>
                              </a:schemeClr>
                            </a:solidFill>
                            <a:latin typeface="Cambria Math" panose="02040503050406030204" pitchFamily="18" charset="0"/>
                            <a:ea typeface="+mn-lt"/>
                            <a:cs typeface="+mn-lt"/>
                          </a:rPr>
                          <m:t>𝑝</m:t>
                        </m:r>
                      </m:e>
                    </m:rad>
                  </m:oMath>
                </a14:m>
                <a:endParaRPr lang="en-US" sz="2000">
                  <a:solidFill>
                    <a:schemeClr val="bg1">
                      <a:lumMod val="95000"/>
                    </a:schemeClr>
                  </a:solidFill>
                  <a:ea typeface="+mn-lt"/>
                  <a:cs typeface="+mn-lt"/>
                </a:endParaRP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cs typeface="Calibri"/>
                  </a:rPr>
                  <a:t>Test RMSE -&gt; </a:t>
                </a:r>
                <a:r>
                  <a:rPr lang="en-US" sz="2000" i="1">
                    <a:solidFill>
                      <a:schemeClr val="bg1">
                        <a:lumMod val="95000"/>
                      </a:schemeClr>
                    </a:solidFill>
                    <a:cs typeface="Calibri"/>
                  </a:rPr>
                  <a:t>2.32%</a:t>
                </a:r>
              </a:p>
              <a:p>
                <a:pPr marL="285750" indent="-228600">
                  <a:lnSpc>
                    <a:spcPct val="90000"/>
                  </a:lnSpc>
                  <a:spcAft>
                    <a:spcPts val="600"/>
                  </a:spcAft>
                  <a:buFont typeface="Arial" panose="020B0604020202020204" pitchFamily="34" charset="0"/>
                  <a:buChar char="•"/>
                </a:pPr>
                <a:endParaRPr lang="en-US" sz="2000">
                  <a:solidFill>
                    <a:schemeClr val="bg1">
                      <a:lumMod val="95000"/>
                    </a:schemeClr>
                  </a:solidFill>
                  <a:cs typeface="Calibri"/>
                </a:endParaRPr>
              </a:p>
            </p:txBody>
          </p:sp>
        </mc:Choice>
        <mc:Fallback xmlns="">
          <p:sp>
            <p:nvSpPr>
              <p:cNvPr id="3" name="TextBox 2">
                <a:extLst>
                  <a:ext uri="{FF2B5EF4-FFF2-40B4-BE49-F238E27FC236}">
                    <a16:creationId xmlns:a16="http://schemas.microsoft.com/office/drawing/2014/main" id="{0CB46CE9-C67C-4DFC-9CB4-E534FA3D6C8D}"/>
                  </a:ext>
                </a:extLst>
              </p:cNvPr>
              <p:cNvSpPr txBox="1">
                <a:spLocks noRot="1" noChangeAspect="1" noMove="1" noResize="1" noEditPoints="1" noAdjustHandles="1" noChangeArrowheads="1" noChangeShapeType="1" noTextEdit="1"/>
              </p:cNvSpPr>
              <p:nvPr/>
            </p:nvSpPr>
            <p:spPr>
              <a:xfrm>
                <a:off x="710215" y="1264585"/>
                <a:ext cx="3773008" cy="3677158"/>
              </a:xfrm>
              <a:prstGeom prst="rect">
                <a:avLst/>
              </a:prstGeom>
              <a:blipFill>
                <a:blip r:embed="rId3"/>
                <a:stretch>
                  <a:fillRect l="-145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0FF19D5-9507-424E-8C29-69ED10E185A2}"/>
              </a:ext>
            </a:extLst>
          </p:cNvPr>
          <p:cNvSpPr txBox="1"/>
          <p:nvPr/>
        </p:nvSpPr>
        <p:spPr>
          <a:xfrm>
            <a:off x="710215" y="4508491"/>
            <a:ext cx="3696938" cy="169415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57150">
              <a:lnSpc>
                <a:spcPct val="90000"/>
              </a:lnSpc>
              <a:spcAft>
                <a:spcPts val="600"/>
              </a:spcAft>
            </a:pPr>
            <a:r>
              <a:rPr lang="en-US" sz="2000" i="1">
                <a:solidFill>
                  <a:schemeClr val="bg1"/>
                </a:solidFill>
                <a:cs typeface="Calibri"/>
              </a:rPr>
              <a:t>Most Important Variables – </a:t>
            </a:r>
          </a:p>
          <a:p>
            <a:pPr marL="285750" indent="-228600">
              <a:lnSpc>
                <a:spcPct val="90000"/>
              </a:lnSpc>
              <a:spcAft>
                <a:spcPts val="600"/>
              </a:spcAft>
              <a:buFont typeface="Arial" panose="020B0604020202020204" pitchFamily="34" charset="0"/>
              <a:buChar char="•"/>
            </a:pPr>
            <a:r>
              <a:rPr lang="en-US">
                <a:solidFill>
                  <a:schemeClr val="bg1"/>
                </a:solidFill>
                <a:cs typeface="Calibri"/>
              </a:rPr>
              <a:t>3-yr Sharpe Ratio</a:t>
            </a:r>
          </a:p>
          <a:p>
            <a:pPr marL="285750" indent="-228600">
              <a:lnSpc>
                <a:spcPct val="90000"/>
              </a:lnSpc>
              <a:spcAft>
                <a:spcPts val="600"/>
              </a:spcAft>
              <a:buFont typeface="Arial" panose="020B0604020202020204" pitchFamily="34" charset="0"/>
              <a:buChar char="•"/>
            </a:pPr>
            <a:r>
              <a:rPr lang="en-US">
                <a:solidFill>
                  <a:schemeClr val="bg1"/>
                </a:solidFill>
                <a:cs typeface="Calibri"/>
              </a:rPr>
              <a:t>Mutual Fund Category</a:t>
            </a:r>
          </a:p>
          <a:p>
            <a:pPr marL="285750" indent="-228600">
              <a:lnSpc>
                <a:spcPct val="90000"/>
              </a:lnSpc>
              <a:spcAft>
                <a:spcPts val="600"/>
              </a:spcAft>
              <a:buFont typeface="Arial" panose="020B0604020202020204" pitchFamily="34" charset="0"/>
              <a:buChar char="•"/>
            </a:pPr>
            <a:r>
              <a:rPr lang="en-US">
                <a:solidFill>
                  <a:schemeClr val="bg1"/>
                </a:solidFill>
                <a:cs typeface="Calibri"/>
              </a:rPr>
              <a:t>Standard Deviation</a:t>
            </a:r>
          </a:p>
        </p:txBody>
      </p:sp>
      <p:pic>
        <p:nvPicPr>
          <p:cNvPr id="11" name="Picture 10">
            <a:extLst>
              <a:ext uri="{FF2B5EF4-FFF2-40B4-BE49-F238E27FC236}">
                <a16:creationId xmlns:a16="http://schemas.microsoft.com/office/drawing/2014/main" id="{F38B7495-C332-4256-BC1C-6D01A9BC1237}"/>
              </a:ext>
            </a:extLst>
          </p:cNvPr>
          <p:cNvPicPr>
            <a:picLocks noChangeAspect="1"/>
          </p:cNvPicPr>
          <p:nvPr/>
        </p:nvPicPr>
        <p:blipFill>
          <a:blip r:embed="rId4"/>
          <a:stretch>
            <a:fillRect/>
          </a:stretch>
        </p:blipFill>
        <p:spPr>
          <a:xfrm>
            <a:off x="6096000" y="321732"/>
            <a:ext cx="4286133" cy="2986852"/>
          </a:xfrm>
          <a:prstGeom prst="rect">
            <a:avLst/>
          </a:prstGeom>
        </p:spPr>
      </p:pic>
      <p:pic>
        <p:nvPicPr>
          <p:cNvPr id="18" name="Picture 17">
            <a:extLst>
              <a:ext uri="{FF2B5EF4-FFF2-40B4-BE49-F238E27FC236}">
                <a16:creationId xmlns:a16="http://schemas.microsoft.com/office/drawing/2014/main" id="{8C2923D7-FC91-4E76-830F-8F32E80C3C4A}"/>
              </a:ext>
            </a:extLst>
          </p:cNvPr>
          <p:cNvPicPr>
            <a:picLocks noChangeAspect="1"/>
          </p:cNvPicPr>
          <p:nvPr/>
        </p:nvPicPr>
        <p:blipFill>
          <a:blip r:embed="rId5"/>
          <a:stretch>
            <a:fillRect/>
          </a:stretch>
        </p:blipFill>
        <p:spPr>
          <a:xfrm>
            <a:off x="6073774" y="3401075"/>
            <a:ext cx="4415487" cy="3056876"/>
          </a:xfrm>
          <a:prstGeom prst="rect">
            <a:avLst/>
          </a:prstGeom>
        </p:spPr>
      </p:pic>
    </p:spTree>
    <p:extLst>
      <p:ext uri="{BB962C8B-B14F-4D97-AF65-F5344CB8AC3E}">
        <p14:creationId xmlns:p14="http://schemas.microsoft.com/office/powerpoint/2010/main" val="2546944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37523"/>
            <a:ext cx="3608896" cy="1690993"/>
          </a:xfrm>
        </p:spPr>
        <p:txBody>
          <a:bodyPr vert="horz" lIns="91440" tIns="45720" rIns="91440" bIns="45720" rtlCol="0" anchor="b">
            <a:normAutofit/>
          </a:bodyPr>
          <a:lstStyle/>
          <a:p>
            <a:r>
              <a:rPr lang="en-US" sz="3600">
                <a:solidFill>
                  <a:schemeClr val="bg1">
                    <a:lumMod val="95000"/>
                  </a:schemeClr>
                </a:solidFill>
                <a:cs typeface="Calibri Light"/>
              </a:rPr>
              <a:t>BAGGING</a:t>
            </a:r>
            <a:br>
              <a:rPr lang="en-US" sz="3600">
                <a:solidFill>
                  <a:schemeClr val="bg1">
                    <a:lumMod val="95000"/>
                  </a:schemeClr>
                </a:solidFill>
                <a:cs typeface="Calibri Light"/>
              </a:rPr>
            </a:br>
            <a:endParaRPr lang="en-US" sz="3600">
              <a:solidFill>
                <a:schemeClr val="bg1">
                  <a:lumMod val="95000"/>
                </a:schemeClr>
              </a:solidFill>
              <a:cs typeface="Calibri Light"/>
            </a:endParaRPr>
          </a:p>
        </p:txBody>
      </p:sp>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endParaRPr lang="en-US" sz="2000">
              <a:solidFill>
                <a:schemeClr val="bg1">
                  <a:lumMod val="95000"/>
                </a:schemeClr>
              </a:solidFill>
              <a:cs typeface="Calibri"/>
            </a:endParaRPr>
          </a:p>
          <a:p>
            <a:pPr marL="57150">
              <a:lnSpc>
                <a:spcPct val="90000"/>
              </a:lnSpc>
              <a:spcAft>
                <a:spcPts val="600"/>
              </a:spcAft>
            </a:pPr>
            <a:endParaRPr lang="en-US" sz="2000">
              <a:solidFill>
                <a:schemeClr val="bg1">
                  <a:lumMod val="95000"/>
                </a:schemeClr>
              </a:solidFill>
              <a:cs typeface="Calibri"/>
            </a:endParaRPr>
          </a:p>
        </p:txBody>
      </p:sp>
      <p:sp>
        <p:nvSpPr>
          <p:cNvPr id="7" name="TextBox 6">
            <a:extLst>
              <a:ext uri="{FF2B5EF4-FFF2-40B4-BE49-F238E27FC236}">
                <a16:creationId xmlns:a16="http://schemas.microsoft.com/office/drawing/2014/main" id="{CFAB781A-B638-4C9F-A15D-48CC0D91116F}"/>
              </a:ext>
            </a:extLst>
          </p:cNvPr>
          <p:cNvSpPr txBox="1"/>
          <p:nvPr/>
        </p:nvSpPr>
        <p:spPr>
          <a:xfrm>
            <a:off x="739420" y="1988452"/>
            <a:ext cx="366177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chemeClr val="bg1">
                    <a:lumMod val="95000"/>
                  </a:schemeClr>
                </a:solidFill>
                <a:cs typeface="Calibri"/>
              </a:rPr>
              <a:t>Achieved a Test RMSE of 1 %</a:t>
            </a:r>
          </a:p>
          <a:p>
            <a:pPr marL="285750" indent="-285750">
              <a:buFont typeface="Arial" panose="020B0604020202020204" pitchFamily="34" charset="0"/>
              <a:buChar char="•"/>
            </a:pPr>
            <a:endParaRPr lang="en-US">
              <a:solidFill>
                <a:schemeClr val="bg1">
                  <a:lumMod val="95000"/>
                </a:schemeClr>
              </a:solidFill>
              <a:cs typeface="Calibri"/>
            </a:endParaRPr>
          </a:p>
          <a:p>
            <a:pPr marL="285750" indent="-285750">
              <a:buFont typeface="Arial" panose="020B0604020202020204" pitchFamily="34" charset="0"/>
              <a:buChar char="•"/>
            </a:pPr>
            <a:r>
              <a:rPr lang="en-US">
                <a:solidFill>
                  <a:schemeClr val="bg1">
                    <a:lumMod val="95000"/>
                  </a:schemeClr>
                </a:solidFill>
                <a:cs typeface="Calibri"/>
              </a:rPr>
              <a:t># of trees used : 70</a:t>
            </a:r>
          </a:p>
          <a:p>
            <a:pPr marL="285750" indent="-285750">
              <a:buFont typeface="Arial" panose="020B0604020202020204" pitchFamily="34" charset="0"/>
              <a:buChar char="•"/>
            </a:pPr>
            <a:endParaRPr lang="en-US">
              <a:solidFill>
                <a:schemeClr val="bg1">
                  <a:lumMod val="95000"/>
                </a:schemeClr>
              </a:solidFill>
              <a:cs typeface="Calibri"/>
            </a:endParaRPr>
          </a:p>
          <a:p>
            <a:pPr marL="285750" indent="-285750">
              <a:buFont typeface="Arial" panose="020B0604020202020204" pitchFamily="34" charset="0"/>
              <a:buChar char="•"/>
            </a:pPr>
            <a:r>
              <a:rPr lang="en-US">
                <a:solidFill>
                  <a:schemeClr val="bg1">
                    <a:lumMod val="95000"/>
                  </a:schemeClr>
                </a:solidFill>
                <a:cs typeface="Calibri"/>
              </a:rPr>
              <a:t>R Library used : </a:t>
            </a:r>
            <a:r>
              <a:rPr lang="en-US" err="1">
                <a:solidFill>
                  <a:schemeClr val="bg1">
                    <a:lumMod val="95000"/>
                  </a:schemeClr>
                </a:solidFill>
                <a:cs typeface="Calibri"/>
              </a:rPr>
              <a:t>randomForest</a:t>
            </a:r>
            <a:r>
              <a:rPr lang="en-US">
                <a:solidFill>
                  <a:schemeClr val="bg1">
                    <a:lumMod val="95000"/>
                  </a:schemeClr>
                </a:solidFill>
                <a:cs typeface="Calibri"/>
              </a:rPr>
              <a:t> (setting no of predictors to 12 i.e., universal set of predictors</a:t>
            </a:r>
          </a:p>
          <a:p>
            <a:pPr marL="285750" indent="-285750">
              <a:buFont typeface="Arial" panose="020B0604020202020204" pitchFamily="34" charset="0"/>
              <a:buChar char="•"/>
            </a:pPr>
            <a:endParaRPr lang="en-US">
              <a:solidFill>
                <a:schemeClr val="bg1">
                  <a:lumMod val="95000"/>
                </a:schemeClr>
              </a:solidFill>
              <a:cs typeface="Calibri"/>
            </a:endParaRPr>
          </a:p>
          <a:p>
            <a:pPr marL="285750" indent="-285750">
              <a:buFont typeface="Arial" panose="020B0604020202020204" pitchFamily="34" charset="0"/>
              <a:buChar char="•"/>
            </a:pPr>
            <a:r>
              <a:rPr lang="en-US">
                <a:solidFill>
                  <a:schemeClr val="bg1">
                    <a:lumMod val="95000"/>
                  </a:schemeClr>
                </a:solidFill>
                <a:cs typeface="Calibri"/>
              </a:rPr>
              <a:t>Model fitted on train data of 400 data points</a:t>
            </a:r>
          </a:p>
          <a:p>
            <a:pPr marL="285750" indent="-285750">
              <a:buFont typeface="Arial" panose="020B0604020202020204" pitchFamily="34" charset="0"/>
              <a:buChar char="•"/>
            </a:pPr>
            <a:endParaRPr lang="en-US">
              <a:solidFill>
                <a:schemeClr val="bg1">
                  <a:lumMod val="95000"/>
                </a:schemeClr>
              </a:solidFill>
              <a:cs typeface="Calibri"/>
            </a:endParaRPr>
          </a:p>
          <a:p>
            <a:pPr marL="285750" indent="-285750">
              <a:buFont typeface="Arial" panose="020B0604020202020204" pitchFamily="34" charset="0"/>
              <a:buChar char="•"/>
            </a:pPr>
            <a:r>
              <a:rPr lang="en-US">
                <a:solidFill>
                  <a:schemeClr val="bg1">
                    <a:lumMod val="95000"/>
                  </a:schemeClr>
                </a:solidFill>
                <a:cs typeface="Calibri"/>
              </a:rPr>
              <a:t>Most important predictors</a:t>
            </a:r>
          </a:p>
          <a:p>
            <a:r>
              <a:rPr lang="en-US">
                <a:solidFill>
                  <a:schemeClr val="bg1">
                    <a:lumMod val="95000"/>
                  </a:schemeClr>
                </a:solidFill>
                <a:cs typeface="Calibri"/>
              </a:rPr>
              <a:t>     - Sharpe ratio</a:t>
            </a:r>
          </a:p>
          <a:p>
            <a:r>
              <a:rPr lang="en-US">
                <a:solidFill>
                  <a:schemeClr val="bg1">
                    <a:lumMod val="95000"/>
                  </a:schemeClr>
                </a:solidFill>
                <a:cs typeface="Calibri"/>
              </a:rPr>
              <a:t>     - Standard Deviation</a:t>
            </a:r>
          </a:p>
          <a:p>
            <a:r>
              <a:rPr lang="en-US">
                <a:solidFill>
                  <a:schemeClr val="bg1">
                    <a:lumMod val="95000"/>
                  </a:schemeClr>
                </a:solidFill>
                <a:cs typeface="Calibri"/>
              </a:rPr>
              <a:t>     - Beta</a:t>
            </a:r>
          </a:p>
        </p:txBody>
      </p:sp>
      <p:pic>
        <p:nvPicPr>
          <p:cNvPr id="4" name="Picture 5" descr="Chart, histogram&#10;&#10;Description automatically generated">
            <a:extLst>
              <a:ext uri="{FF2B5EF4-FFF2-40B4-BE49-F238E27FC236}">
                <a16:creationId xmlns:a16="http://schemas.microsoft.com/office/drawing/2014/main" id="{D7F08778-C2DA-4E3D-9E34-B11C2451828F}"/>
              </a:ext>
            </a:extLst>
          </p:cNvPr>
          <p:cNvPicPr>
            <a:picLocks noChangeAspect="1"/>
          </p:cNvPicPr>
          <p:nvPr/>
        </p:nvPicPr>
        <p:blipFill>
          <a:blip r:embed="rId3"/>
          <a:stretch>
            <a:fillRect/>
          </a:stretch>
        </p:blipFill>
        <p:spPr>
          <a:xfrm>
            <a:off x="5515155" y="218763"/>
            <a:ext cx="5805576" cy="1992248"/>
          </a:xfrm>
          <a:prstGeom prst="rect">
            <a:avLst/>
          </a:prstGeom>
        </p:spPr>
      </p:pic>
      <p:pic>
        <p:nvPicPr>
          <p:cNvPr id="6" name="Picture 8" descr="Chart, scatter chart&#10;&#10;Description automatically generated">
            <a:extLst>
              <a:ext uri="{FF2B5EF4-FFF2-40B4-BE49-F238E27FC236}">
                <a16:creationId xmlns:a16="http://schemas.microsoft.com/office/drawing/2014/main" id="{74710AD7-BF60-48D1-A6E6-DFB53E9820A3}"/>
              </a:ext>
            </a:extLst>
          </p:cNvPr>
          <p:cNvPicPr>
            <a:picLocks noChangeAspect="1"/>
          </p:cNvPicPr>
          <p:nvPr/>
        </p:nvPicPr>
        <p:blipFill>
          <a:blip r:embed="rId4"/>
          <a:stretch>
            <a:fillRect/>
          </a:stretch>
        </p:blipFill>
        <p:spPr>
          <a:xfrm>
            <a:off x="5313873" y="2332234"/>
            <a:ext cx="6423803" cy="1934738"/>
          </a:xfrm>
          <a:prstGeom prst="rect">
            <a:avLst/>
          </a:prstGeom>
        </p:spPr>
      </p:pic>
      <p:pic>
        <p:nvPicPr>
          <p:cNvPr id="9" name="Picture 9" descr="Chart, line chart&#10;&#10;Description automatically generated">
            <a:extLst>
              <a:ext uri="{FF2B5EF4-FFF2-40B4-BE49-F238E27FC236}">
                <a16:creationId xmlns:a16="http://schemas.microsoft.com/office/drawing/2014/main" id="{ABB96435-1859-4A6B-BBBE-B380B348CD1E}"/>
              </a:ext>
            </a:extLst>
          </p:cNvPr>
          <p:cNvPicPr>
            <a:picLocks noChangeAspect="1"/>
          </p:cNvPicPr>
          <p:nvPr/>
        </p:nvPicPr>
        <p:blipFill>
          <a:blip r:embed="rId5"/>
          <a:stretch>
            <a:fillRect/>
          </a:stretch>
        </p:blipFill>
        <p:spPr>
          <a:xfrm>
            <a:off x="5400136" y="4316309"/>
            <a:ext cx="6337539" cy="1977871"/>
          </a:xfrm>
          <a:prstGeom prst="rect">
            <a:avLst/>
          </a:prstGeom>
        </p:spPr>
      </p:pic>
    </p:spTree>
    <p:extLst>
      <p:ext uri="{BB962C8B-B14F-4D97-AF65-F5344CB8AC3E}">
        <p14:creationId xmlns:p14="http://schemas.microsoft.com/office/powerpoint/2010/main" val="3414805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9AE39EF1-3D49-4258-8466-A384C00AA4D4}"/>
              </a:ext>
            </a:extLst>
          </p:cNvPr>
          <p:cNvSpPr>
            <a:spLocks noGrp="1"/>
          </p:cNvSpPr>
          <p:nvPr>
            <p:ph type="title"/>
          </p:nvPr>
        </p:nvSpPr>
        <p:spPr>
          <a:xfrm>
            <a:off x="1932903" y="1287992"/>
            <a:ext cx="8071706" cy="1041400"/>
          </a:xfrm>
        </p:spPr>
        <p:txBody>
          <a:bodyPr vert="horz" lIns="91440" tIns="45720" rIns="91440" bIns="45720" rtlCol="0" anchor="b">
            <a:normAutofit/>
          </a:bodyPr>
          <a:lstStyle/>
          <a:p>
            <a:r>
              <a:rPr lang="en-US" sz="6600">
                <a:solidFill>
                  <a:schemeClr val="bg1"/>
                </a:solidFill>
                <a:cs typeface="Calibri Light"/>
              </a:rPr>
              <a:t>Model Selection</a:t>
            </a:r>
            <a:endParaRPr lang="en-US" sz="6600" kern="1200">
              <a:solidFill>
                <a:schemeClr val="bg1"/>
              </a:solidFill>
              <a:cs typeface="Calibri Light"/>
            </a:endParaRPr>
          </a:p>
        </p:txBody>
      </p:sp>
      <p:cxnSp>
        <p:nvCxnSpPr>
          <p:cNvPr id="30" name="Straight Connector 2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1066006-C629-4C3F-BF86-785B9E73DA6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4281376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37523"/>
            <a:ext cx="3608896" cy="1690993"/>
          </a:xfrm>
        </p:spPr>
        <p:txBody>
          <a:bodyPr vert="horz" lIns="91440" tIns="45720" rIns="91440" bIns="45720" rtlCol="0" anchor="b">
            <a:normAutofit/>
          </a:bodyPr>
          <a:lstStyle/>
          <a:p>
            <a:endParaRPr lang="en-US"/>
          </a:p>
        </p:txBody>
      </p:sp>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endParaRPr lang="en-US" sz="2000">
              <a:solidFill>
                <a:schemeClr val="bg1">
                  <a:lumMod val="95000"/>
                </a:schemeClr>
              </a:solidFill>
              <a:cs typeface="Calibri"/>
            </a:endParaRPr>
          </a:p>
          <a:p>
            <a:pPr marL="57150">
              <a:lnSpc>
                <a:spcPct val="90000"/>
              </a:lnSpc>
              <a:spcAft>
                <a:spcPts val="600"/>
              </a:spcAft>
            </a:pPr>
            <a:endParaRPr lang="en-US" sz="2000">
              <a:solidFill>
                <a:schemeClr val="bg1">
                  <a:lumMod val="95000"/>
                </a:schemeClr>
              </a:solidFill>
              <a:cs typeface="Calibri"/>
            </a:endParaRPr>
          </a:p>
        </p:txBody>
      </p:sp>
      <p:sp>
        <p:nvSpPr>
          <p:cNvPr id="7" name="TextBox 6">
            <a:extLst>
              <a:ext uri="{FF2B5EF4-FFF2-40B4-BE49-F238E27FC236}">
                <a16:creationId xmlns:a16="http://schemas.microsoft.com/office/drawing/2014/main" id="{CFAB781A-B638-4C9F-A15D-48CC0D91116F}"/>
              </a:ext>
            </a:extLst>
          </p:cNvPr>
          <p:cNvSpPr txBox="1"/>
          <p:nvPr/>
        </p:nvSpPr>
        <p:spPr>
          <a:xfrm>
            <a:off x="799578" y="2469715"/>
            <a:ext cx="366177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chemeClr val="bg1">
                    <a:lumMod val="95000"/>
                  </a:schemeClr>
                </a:solidFill>
                <a:cs typeface="Calibri"/>
              </a:rPr>
              <a:t>Chose Boosting as our best model</a:t>
            </a:r>
          </a:p>
          <a:p>
            <a:r>
              <a:rPr lang="en-US">
                <a:solidFill>
                  <a:schemeClr val="bg1">
                    <a:lumMod val="95000"/>
                  </a:schemeClr>
                </a:solidFill>
                <a:cs typeface="Calibri"/>
              </a:rPr>
              <a:t>      - Had the best RMSE</a:t>
            </a:r>
          </a:p>
          <a:p>
            <a:pPr marL="285750" indent="-285750">
              <a:buFont typeface="Arial" panose="020B0604020202020204" pitchFamily="34" charset="0"/>
              <a:buChar char="•"/>
            </a:pPr>
            <a:r>
              <a:rPr lang="en-US">
                <a:solidFill>
                  <a:schemeClr val="bg1">
                    <a:lumMod val="95000"/>
                  </a:schemeClr>
                </a:solidFill>
                <a:cs typeface="Calibri"/>
              </a:rPr>
              <a:t>Not really concerned about the complexity of the model</a:t>
            </a:r>
          </a:p>
          <a:p>
            <a:r>
              <a:rPr lang="en-US">
                <a:solidFill>
                  <a:schemeClr val="bg1">
                    <a:lumMod val="95000"/>
                  </a:schemeClr>
                </a:solidFill>
                <a:cs typeface="Calibri"/>
              </a:rPr>
              <a:t>      -  Very few data points</a:t>
            </a:r>
          </a:p>
          <a:p>
            <a:pPr marL="285750" indent="-285750">
              <a:buFont typeface="Arial" panose="020B0604020202020204" pitchFamily="34" charset="0"/>
              <a:buChar char="•"/>
            </a:pPr>
            <a:endParaRPr lang="en-US">
              <a:solidFill>
                <a:schemeClr val="bg1">
                  <a:lumMod val="95000"/>
                </a:schemeClr>
              </a:solidFill>
              <a:cs typeface="Calibri"/>
            </a:endParaRPr>
          </a:p>
          <a:p>
            <a:endParaRPr lang="en-US">
              <a:solidFill>
                <a:schemeClr val="bg1">
                  <a:lumMod val="95000"/>
                </a:schemeClr>
              </a:solidFill>
              <a:cs typeface="Calibri"/>
            </a:endParaRPr>
          </a:p>
        </p:txBody>
      </p:sp>
      <p:sp>
        <p:nvSpPr>
          <p:cNvPr id="4" name="TextBox 3">
            <a:extLst>
              <a:ext uri="{FF2B5EF4-FFF2-40B4-BE49-F238E27FC236}">
                <a16:creationId xmlns:a16="http://schemas.microsoft.com/office/drawing/2014/main" id="{9377A799-353C-4024-8134-914A6E8C5DE3}"/>
              </a:ext>
            </a:extLst>
          </p:cNvPr>
          <p:cNvSpPr txBox="1"/>
          <p:nvPr/>
        </p:nvSpPr>
        <p:spPr>
          <a:xfrm>
            <a:off x="6880058" y="1917032"/>
            <a:ext cx="351957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solidFill>
                  <a:schemeClr val="tx1">
                    <a:lumMod val="65000"/>
                    <a:lumOff val="35000"/>
                  </a:schemeClr>
                </a:solidFill>
                <a:ea typeface="+mn-lt"/>
                <a:cs typeface="+mn-lt"/>
              </a:rPr>
              <a:t>RMSEs of models</a:t>
            </a:r>
          </a:p>
          <a:p>
            <a:r>
              <a:rPr lang="en-US">
                <a:solidFill>
                  <a:schemeClr val="tx1">
                    <a:lumMod val="65000"/>
                    <a:lumOff val="35000"/>
                  </a:schemeClr>
                </a:solidFill>
                <a:ea typeface="+mn-lt"/>
                <a:cs typeface="+mn-lt"/>
              </a:rPr>
              <a:t>- Step Forward KNN – 7.9%</a:t>
            </a:r>
          </a:p>
          <a:p>
            <a:r>
              <a:rPr lang="en-US">
                <a:solidFill>
                  <a:schemeClr val="tx1">
                    <a:lumMod val="65000"/>
                    <a:lumOff val="35000"/>
                  </a:schemeClr>
                </a:solidFill>
                <a:ea typeface="+mn-lt"/>
                <a:cs typeface="+mn-lt"/>
              </a:rPr>
              <a:t>- Linear Regression – 5.6%</a:t>
            </a:r>
          </a:p>
          <a:p>
            <a:r>
              <a:rPr lang="en-US">
                <a:solidFill>
                  <a:schemeClr val="tx1">
                    <a:lumMod val="65000"/>
                    <a:lumOff val="35000"/>
                  </a:schemeClr>
                </a:solidFill>
                <a:ea typeface="+mn-lt"/>
                <a:cs typeface="+mn-lt"/>
              </a:rPr>
              <a:t>- Random Forests – 2.32%</a:t>
            </a:r>
          </a:p>
          <a:p>
            <a:r>
              <a:rPr lang="en-US">
                <a:solidFill>
                  <a:schemeClr val="tx1">
                    <a:lumMod val="65000"/>
                    <a:lumOff val="35000"/>
                  </a:schemeClr>
                </a:solidFill>
                <a:ea typeface="+mn-lt"/>
                <a:cs typeface="+mn-lt"/>
              </a:rPr>
              <a:t>- Bagging – 1 %</a:t>
            </a:r>
          </a:p>
          <a:p>
            <a:r>
              <a:rPr lang="en-US">
                <a:solidFill>
                  <a:schemeClr val="tx1">
                    <a:lumMod val="65000"/>
                    <a:lumOff val="35000"/>
                  </a:schemeClr>
                </a:solidFill>
                <a:ea typeface="+mn-lt"/>
                <a:cs typeface="+mn-lt"/>
              </a:rPr>
              <a:t>- Boosting – 0.67%</a:t>
            </a:r>
            <a:endParaRPr lang="en-US">
              <a:solidFill>
                <a:schemeClr val="tx1">
                  <a:lumMod val="65000"/>
                  <a:lumOff val="35000"/>
                </a:schemeClr>
              </a:solidFill>
            </a:endParaRPr>
          </a:p>
        </p:txBody>
      </p:sp>
    </p:spTree>
    <p:extLst>
      <p:ext uri="{BB962C8B-B14F-4D97-AF65-F5344CB8AC3E}">
        <p14:creationId xmlns:p14="http://schemas.microsoft.com/office/powerpoint/2010/main" val="1188297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338603"/>
            <a:ext cx="3597523" cy="1003884"/>
          </a:xfrm>
        </p:spPr>
        <p:txBody>
          <a:bodyPr vert="horz" lIns="91440" tIns="45720" rIns="91440" bIns="45720" rtlCol="0" anchor="b">
            <a:normAutofit fontScale="90000"/>
          </a:bodyPr>
          <a:lstStyle/>
          <a:p>
            <a:r>
              <a:rPr lang="en-US" sz="3600" b="1">
                <a:solidFill>
                  <a:schemeClr val="bg1">
                    <a:lumMod val="95000"/>
                  </a:schemeClr>
                </a:solidFill>
                <a:cs typeface="Calibri Light"/>
              </a:rPr>
              <a:t>Boosting</a:t>
            </a:r>
            <a:br>
              <a:rPr lang="en-US" sz="3600">
                <a:cs typeface="Calibri Light"/>
              </a:rPr>
            </a:br>
            <a:endParaRPr lang="en-US" sz="3600">
              <a:solidFill>
                <a:schemeClr val="bg1">
                  <a:lumMod val="95000"/>
                </a:schemeClr>
              </a:solidFill>
              <a:cs typeface="Calibri Light"/>
            </a:endParaRPr>
          </a:p>
        </p:txBody>
      </p:sp>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endParaRPr lang="en-US" sz="2000">
              <a:solidFill>
                <a:schemeClr val="bg1">
                  <a:lumMod val="95000"/>
                </a:schemeClr>
              </a:solidFill>
              <a:cs typeface="Calibri"/>
            </a:endParaRPr>
          </a:p>
          <a:p>
            <a:pPr marL="57150">
              <a:lnSpc>
                <a:spcPct val="90000"/>
              </a:lnSpc>
              <a:spcAft>
                <a:spcPts val="600"/>
              </a:spcAft>
            </a:pPr>
            <a:endParaRPr lang="en-US" sz="2000">
              <a:solidFill>
                <a:schemeClr val="bg1">
                  <a:lumMod val="95000"/>
                </a:schemeClr>
              </a:solidFill>
              <a:cs typeface="Calibri"/>
            </a:endParaRPr>
          </a:p>
        </p:txBody>
      </p:sp>
      <p:pic>
        <p:nvPicPr>
          <p:cNvPr id="6" name="Picture 8" descr="Chart, line chart&#10;&#10;Description automatically generated">
            <a:extLst>
              <a:ext uri="{FF2B5EF4-FFF2-40B4-BE49-F238E27FC236}">
                <a16:creationId xmlns:a16="http://schemas.microsoft.com/office/drawing/2014/main" id="{4AE24AB8-4498-4B43-97B4-F6BADC508B06}"/>
              </a:ext>
            </a:extLst>
          </p:cNvPr>
          <p:cNvPicPr>
            <a:picLocks noChangeAspect="1"/>
          </p:cNvPicPr>
          <p:nvPr/>
        </p:nvPicPr>
        <p:blipFill>
          <a:blip r:embed="rId3"/>
          <a:stretch>
            <a:fillRect/>
          </a:stretch>
        </p:blipFill>
        <p:spPr>
          <a:xfrm>
            <a:off x="312822" y="3412035"/>
            <a:ext cx="5577306" cy="3108667"/>
          </a:xfrm>
          <a:prstGeom prst="rect">
            <a:avLst/>
          </a:prstGeom>
        </p:spPr>
      </p:pic>
      <p:pic>
        <p:nvPicPr>
          <p:cNvPr id="9" name="Picture 9" descr="Chart, line chart&#10;&#10;Description automatically generated">
            <a:extLst>
              <a:ext uri="{FF2B5EF4-FFF2-40B4-BE49-F238E27FC236}">
                <a16:creationId xmlns:a16="http://schemas.microsoft.com/office/drawing/2014/main" id="{7B03B240-3A21-4113-B524-20979CFC9A0C}"/>
              </a:ext>
            </a:extLst>
          </p:cNvPr>
          <p:cNvPicPr>
            <a:picLocks noChangeAspect="1"/>
          </p:cNvPicPr>
          <p:nvPr/>
        </p:nvPicPr>
        <p:blipFill>
          <a:blip r:embed="rId4"/>
          <a:stretch>
            <a:fillRect/>
          </a:stretch>
        </p:blipFill>
        <p:spPr>
          <a:xfrm>
            <a:off x="5352716" y="323929"/>
            <a:ext cx="5951621" cy="3095299"/>
          </a:xfrm>
          <a:prstGeom prst="rect">
            <a:avLst/>
          </a:prstGeom>
        </p:spPr>
      </p:pic>
      <p:sp>
        <p:nvSpPr>
          <p:cNvPr id="12" name="TextBox 11">
            <a:extLst>
              <a:ext uri="{FF2B5EF4-FFF2-40B4-BE49-F238E27FC236}">
                <a16:creationId xmlns:a16="http://schemas.microsoft.com/office/drawing/2014/main" id="{CF6317AD-ECB7-4646-AEEF-6F983533233F}"/>
              </a:ext>
            </a:extLst>
          </p:cNvPr>
          <p:cNvSpPr txBox="1"/>
          <p:nvPr/>
        </p:nvSpPr>
        <p:spPr>
          <a:xfrm>
            <a:off x="800669" y="94036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lumMod val="95000"/>
                  </a:schemeClr>
                </a:solidFill>
                <a:cs typeface="Calibri"/>
              </a:rPr>
              <a:t>RMSE = 0.67%</a:t>
            </a:r>
          </a:p>
          <a:p>
            <a:r>
              <a:rPr lang="en-US" b="1">
                <a:solidFill>
                  <a:schemeClr val="bg1">
                    <a:lumMod val="95000"/>
                  </a:schemeClr>
                </a:solidFill>
                <a:cs typeface="Calibri"/>
              </a:rPr>
              <a:t>Lambda = 0.01</a:t>
            </a:r>
          </a:p>
          <a:p>
            <a:r>
              <a:rPr lang="en-US" b="1">
                <a:solidFill>
                  <a:schemeClr val="bg1">
                    <a:lumMod val="95000"/>
                  </a:schemeClr>
                </a:solidFill>
                <a:cs typeface="Calibri"/>
              </a:rPr>
              <a:t>Trees = 5000</a:t>
            </a:r>
          </a:p>
          <a:p>
            <a:r>
              <a:rPr lang="en-US" b="1">
                <a:solidFill>
                  <a:schemeClr val="bg1">
                    <a:lumMod val="95000"/>
                  </a:schemeClr>
                </a:solidFill>
                <a:cs typeface="Calibri"/>
              </a:rPr>
              <a:t>Depth = 4</a:t>
            </a:r>
          </a:p>
        </p:txBody>
      </p:sp>
      <p:sp>
        <p:nvSpPr>
          <p:cNvPr id="13" name="TextBox 12">
            <a:extLst>
              <a:ext uri="{FF2B5EF4-FFF2-40B4-BE49-F238E27FC236}">
                <a16:creationId xmlns:a16="http://schemas.microsoft.com/office/drawing/2014/main" id="{4E0432E6-9400-418B-AB0F-74C5279D9F14}"/>
              </a:ext>
            </a:extLst>
          </p:cNvPr>
          <p:cNvSpPr txBox="1"/>
          <p:nvPr/>
        </p:nvSpPr>
        <p:spPr>
          <a:xfrm>
            <a:off x="800669" y="2152998"/>
            <a:ext cx="23007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lumMod val="95000"/>
                  </a:schemeClr>
                </a:solidFill>
              </a:rPr>
              <a:t>Predictors ---------------</a:t>
            </a:r>
            <a:endParaRPr lang="en-US" b="1">
              <a:solidFill>
                <a:schemeClr val="bg1">
                  <a:lumMod val="95000"/>
                </a:schemeClr>
              </a:solidFill>
              <a:cs typeface="Calibri"/>
            </a:endParaRPr>
          </a:p>
          <a:p>
            <a:r>
              <a:rPr lang="en-US" b="1">
                <a:solidFill>
                  <a:schemeClr val="bg1">
                    <a:lumMod val="95000"/>
                  </a:schemeClr>
                </a:solidFill>
                <a:cs typeface="Calibri"/>
              </a:rPr>
              <a:t>3 Year Sharpe Ratio ---</a:t>
            </a:r>
            <a:endParaRPr lang="en-US" b="1">
              <a:solidFill>
                <a:schemeClr val="bg1">
                  <a:lumMod val="95000"/>
                </a:schemeClr>
              </a:solidFill>
              <a:ea typeface="+mn-lt"/>
              <a:cs typeface="+mn-lt"/>
            </a:endParaRPr>
          </a:p>
          <a:p>
            <a:r>
              <a:rPr lang="en-US" b="1">
                <a:solidFill>
                  <a:schemeClr val="bg1">
                    <a:lumMod val="95000"/>
                  </a:schemeClr>
                </a:solidFill>
                <a:cs typeface="Calibri"/>
              </a:rPr>
              <a:t>Standard Deviation ---</a:t>
            </a:r>
            <a:endParaRPr lang="en-US" b="1">
              <a:solidFill>
                <a:schemeClr val="bg1">
                  <a:lumMod val="95000"/>
                </a:schemeClr>
              </a:solidFill>
              <a:ea typeface="+mn-lt"/>
              <a:cs typeface="+mn-lt"/>
            </a:endParaRPr>
          </a:p>
          <a:p>
            <a:r>
              <a:rPr lang="en-US" b="1">
                <a:solidFill>
                  <a:schemeClr val="bg1">
                    <a:lumMod val="95000"/>
                  </a:schemeClr>
                </a:solidFill>
                <a:cs typeface="Calibri"/>
              </a:rPr>
              <a:t>R</a:t>
            </a:r>
            <a:r>
              <a:rPr lang="en-US" b="1" baseline="30000">
                <a:solidFill>
                  <a:schemeClr val="bg1">
                    <a:lumMod val="95000"/>
                  </a:schemeClr>
                </a:solidFill>
                <a:cs typeface="Calibri"/>
              </a:rPr>
              <a:t>2</a:t>
            </a:r>
            <a:r>
              <a:rPr lang="en-US" b="1">
                <a:solidFill>
                  <a:schemeClr val="bg1">
                    <a:lumMod val="95000"/>
                  </a:schemeClr>
                </a:solidFill>
                <a:cs typeface="Calibri"/>
              </a:rPr>
              <a:t>---------------------------</a:t>
            </a:r>
          </a:p>
        </p:txBody>
      </p:sp>
      <p:pic>
        <p:nvPicPr>
          <p:cNvPr id="15" name="Picture 16" descr="Chart, box and whisker chart&#10;&#10;Description automatically generated">
            <a:extLst>
              <a:ext uri="{FF2B5EF4-FFF2-40B4-BE49-F238E27FC236}">
                <a16:creationId xmlns:a16="http://schemas.microsoft.com/office/drawing/2014/main" id="{E73F0CD6-A76C-4D7E-B297-3E83C62A5E6F}"/>
              </a:ext>
            </a:extLst>
          </p:cNvPr>
          <p:cNvPicPr>
            <a:picLocks noChangeAspect="1"/>
          </p:cNvPicPr>
          <p:nvPr/>
        </p:nvPicPr>
        <p:blipFill>
          <a:blip r:embed="rId5"/>
          <a:stretch>
            <a:fillRect/>
          </a:stretch>
        </p:blipFill>
        <p:spPr>
          <a:xfrm>
            <a:off x="5679743" y="3569861"/>
            <a:ext cx="5529616" cy="2959619"/>
          </a:xfrm>
          <a:prstGeom prst="rect">
            <a:avLst/>
          </a:prstGeom>
        </p:spPr>
      </p:pic>
      <p:sp>
        <p:nvSpPr>
          <p:cNvPr id="17" name="TextBox 16">
            <a:extLst>
              <a:ext uri="{FF2B5EF4-FFF2-40B4-BE49-F238E27FC236}">
                <a16:creationId xmlns:a16="http://schemas.microsoft.com/office/drawing/2014/main" id="{47724AC7-0290-4106-AB30-12C45050124E}"/>
              </a:ext>
            </a:extLst>
          </p:cNvPr>
          <p:cNvSpPr txBox="1"/>
          <p:nvPr/>
        </p:nvSpPr>
        <p:spPr>
          <a:xfrm>
            <a:off x="3044271" y="2150407"/>
            <a:ext cx="20426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lumMod val="95000"/>
                  </a:schemeClr>
                </a:solidFill>
                <a:cs typeface="Calibri"/>
              </a:rPr>
              <a:t>Relative Influence</a:t>
            </a:r>
          </a:p>
          <a:p>
            <a:pPr algn="l"/>
            <a:r>
              <a:rPr lang="en-US" b="1">
                <a:solidFill>
                  <a:schemeClr val="bg1">
                    <a:lumMod val="95000"/>
                  </a:schemeClr>
                </a:solidFill>
              </a:rPr>
              <a:t>76.45</a:t>
            </a:r>
            <a:endParaRPr lang="en-US" b="1">
              <a:solidFill>
                <a:schemeClr val="bg1">
                  <a:lumMod val="95000"/>
                </a:schemeClr>
              </a:solidFill>
              <a:cs typeface="Calibri"/>
            </a:endParaRPr>
          </a:p>
          <a:p>
            <a:r>
              <a:rPr lang="en-US" b="1">
                <a:solidFill>
                  <a:schemeClr val="bg1">
                    <a:lumMod val="95000"/>
                  </a:schemeClr>
                </a:solidFill>
                <a:cs typeface="Calibri"/>
              </a:rPr>
              <a:t>7.63</a:t>
            </a:r>
          </a:p>
          <a:p>
            <a:r>
              <a:rPr lang="en-US" b="1">
                <a:solidFill>
                  <a:schemeClr val="bg1">
                    <a:lumMod val="95000"/>
                  </a:schemeClr>
                </a:solidFill>
                <a:cs typeface="Calibri"/>
              </a:rPr>
              <a:t>5.77</a:t>
            </a:r>
          </a:p>
          <a:p>
            <a:endParaRPr lang="en-US" b="1">
              <a:solidFill>
                <a:schemeClr val="bg1">
                  <a:lumMod val="95000"/>
                </a:schemeClr>
              </a:solidFill>
              <a:cs typeface="Calibri"/>
            </a:endParaRPr>
          </a:p>
        </p:txBody>
      </p:sp>
    </p:spTree>
    <p:extLst>
      <p:ext uri="{BB962C8B-B14F-4D97-AF65-F5344CB8AC3E}">
        <p14:creationId xmlns:p14="http://schemas.microsoft.com/office/powerpoint/2010/main" val="1633076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9AE39EF1-3D49-4258-8466-A384C00AA4D4}"/>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a:solidFill>
                  <a:schemeClr val="bg1"/>
                </a:solidFill>
              </a:rPr>
              <a:t>Inference of Results</a:t>
            </a:r>
            <a:br>
              <a:rPr lang="en-US" sz="6600">
                <a:cs typeface="Calibri Light"/>
              </a:rPr>
            </a:br>
            <a:endParaRPr lang="en-US" sz="6600" kern="1200">
              <a:solidFill>
                <a:schemeClr val="bg1"/>
              </a:solidFill>
              <a:latin typeface="+mj-lt"/>
              <a:cs typeface="Calibri Light"/>
            </a:endParaRPr>
          </a:p>
        </p:txBody>
      </p:sp>
      <p:cxnSp>
        <p:nvCxnSpPr>
          <p:cNvPr id="30" name="Straight Connector 2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007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37523"/>
            <a:ext cx="3608896" cy="1690993"/>
          </a:xfrm>
        </p:spPr>
        <p:txBody>
          <a:bodyPr vert="horz" lIns="91440" tIns="45720" rIns="91440" bIns="45720" rtlCol="0" anchor="b">
            <a:normAutofit/>
          </a:bodyPr>
          <a:lstStyle/>
          <a:p>
            <a:r>
              <a:rPr lang="en-US" sz="3600">
                <a:solidFill>
                  <a:schemeClr val="bg1">
                    <a:lumMod val="95000"/>
                  </a:schemeClr>
                </a:solidFill>
                <a:cs typeface="Calibri Light"/>
              </a:rPr>
              <a:t>Inference</a:t>
            </a:r>
            <a:endParaRPr lang="en-US"/>
          </a:p>
        </p:txBody>
      </p:sp>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lnSpc>
                <a:spcPct val="90000"/>
              </a:lnSpc>
              <a:spcBef>
                <a:spcPts val="1000"/>
              </a:spcBef>
              <a:buFont typeface="Arial" panose="020B0604020202020204" pitchFamily="34" charset="0"/>
              <a:buChar char="•"/>
            </a:pPr>
            <a:r>
              <a:rPr lang="en-US" sz="2000">
                <a:solidFill>
                  <a:schemeClr val="bg1">
                    <a:lumMod val="95000"/>
                  </a:schemeClr>
                </a:solidFill>
                <a:ea typeface="+mn-lt"/>
                <a:cs typeface="+mn-lt"/>
              </a:rPr>
              <a:t>Sharpe Ratio</a:t>
            </a:r>
            <a:endParaRPr lang="en-US" sz="2000">
              <a:solidFill>
                <a:schemeClr val="bg1">
                  <a:lumMod val="95000"/>
                </a:schemeClr>
              </a:solidFill>
              <a:cs typeface="Calibri"/>
            </a:endParaRP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cs typeface="Calibri"/>
              </a:rPr>
              <a:t>Goldman Sachs Growth Value and Blended</a:t>
            </a:r>
            <a:endParaRPr lang="en-US">
              <a:solidFill>
                <a:schemeClr val="bg1">
                  <a:lumMod val="95000"/>
                </a:schemeClr>
              </a:solidFill>
            </a:endParaRP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cs typeface="Calibri"/>
              </a:rPr>
              <a:t>Standard Deviation</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cs typeface="Calibri"/>
              </a:rPr>
              <a:t>R</a:t>
            </a:r>
            <a:r>
              <a:rPr lang="en-US" sz="2000" baseline="30000">
                <a:solidFill>
                  <a:srgbClr val="FCFAFA"/>
                </a:solidFill>
                <a:ea typeface="+mn-lt"/>
                <a:cs typeface="+mn-lt"/>
              </a:rPr>
              <a:t>2</a:t>
            </a:r>
          </a:p>
          <a:p>
            <a:pPr marL="57150">
              <a:lnSpc>
                <a:spcPct val="90000"/>
              </a:lnSpc>
              <a:spcAft>
                <a:spcPts val="600"/>
              </a:spcAft>
            </a:pPr>
            <a:endParaRPr lang="en-US" sz="2000">
              <a:solidFill>
                <a:schemeClr val="bg1">
                  <a:lumMod val="95000"/>
                </a:schemeClr>
              </a:solidFill>
              <a:cs typeface="Calibri"/>
            </a:endParaRPr>
          </a:p>
        </p:txBody>
      </p:sp>
      <p:sp>
        <p:nvSpPr>
          <p:cNvPr id="6" name="TextBox 5">
            <a:extLst>
              <a:ext uri="{FF2B5EF4-FFF2-40B4-BE49-F238E27FC236}">
                <a16:creationId xmlns:a16="http://schemas.microsoft.com/office/drawing/2014/main" id="{63C8B0CA-4798-47B2-A768-C700AEA16FC1}"/>
              </a:ext>
            </a:extLst>
          </p:cNvPr>
          <p:cNvSpPr txBox="1"/>
          <p:nvPr/>
        </p:nvSpPr>
        <p:spPr>
          <a:xfrm>
            <a:off x="5964876" y="1342987"/>
            <a:ext cx="3453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5" name="Picture 6" descr="Table, calendar&#10;&#10;Description automatically generated">
            <a:extLst>
              <a:ext uri="{FF2B5EF4-FFF2-40B4-BE49-F238E27FC236}">
                <a16:creationId xmlns:a16="http://schemas.microsoft.com/office/drawing/2014/main" id="{EE0C5E0B-5CB5-4B83-BA21-31CD8F9F0944}"/>
              </a:ext>
            </a:extLst>
          </p:cNvPr>
          <p:cNvPicPr>
            <a:picLocks noChangeAspect="1"/>
          </p:cNvPicPr>
          <p:nvPr/>
        </p:nvPicPr>
        <p:blipFill>
          <a:blip r:embed="rId2"/>
          <a:stretch>
            <a:fillRect/>
          </a:stretch>
        </p:blipFill>
        <p:spPr>
          <a:xfrm>
            <a:off x="7046539" y="1326777"/>
            <a:ext cx="2984686" cy="1134035"/>
          </a:xfrm>
          <a:prstGeom prst="rect">
            <a:avLst/>
          </a:prstGeom>
        </p:spPr>
      </p:pic>
      <p:pic>
        <p:nvPicPr>
          <p:cNvPr id="7" name="Picture 7" descr="Table&#10;&#10;Description automatically generated">
            <a:extLst>
              <a:ext uri="{FF2B5EF4-FFF2-40B4-BE49-F238E27FC236}">
                <a16:creationId xmlns:a16="http://schemas.microsoft.com/office/drawing/2014/main" id="{88AC0E3E-0C4A-4E3C-939E-0A73C2030DE3}"/>
              </a:ext>
            </a:extLst>
          </p:cNvPr>
          <p:cNvPicPr>
            <a:picLocks noChangeAspect="1"/>
          </p:cNvPicPr>
          <p:nvPr/>
        </p:nvPicPr>
        <p:blipFill>
          <a:blip r:embed="rId3"/>
          <a:stretch>
            <a:fillRect/>
          </a:stretch>
        </p:blipFill>
        <p:spPr>
          <a:xfrm>
            <a:off x="5470712" y="4747931"/>
            <a:ext cx="2976282" cy="1037665"/>
          </a:xfrm>
          <a:prstGeom prst="rect">
            <a:avLst/>
          </a:prstGeom>
        </p:spPr>
      </p:pic>
      <p:pic>
        <p:nvPicPr>
          <p:cNvPr id="8" name="Picture 8" descr="Table, calendar&#10;&#10;Description automatically generated">
            <a:extLst>
              <a:ext uri="{FF2B5EF4-FFF2-40B4-BE49-F238E27FC236}">
                <a16:creationId xmlns:a16="http://schemas.microsoft.com/office/drawing/2014/main" id="{AFE5511E-FB53-4F7F-9F49-95FC77DDDF25}"/>
              </a:ext>
            </a:extLst>
          </p:cNvPr>
          <p:cNvPicPr>
            <a:picLocks noChangeAspect="1"/>
          </p:cNvPicPr>
          <p:nvPr/>
        </p:nvPicPr>
        <p:blipFill>
          <a:blip r:embed="rId4"/>
          <a:stretch>
            <a:fillRect/>
          </a:stretch>
        </p:blipFill>
        <p:spPr>
          <a:xfrm>
            <a:off x="8922684" y="4690222"/>
            <a:ext cx="2784662" cy="1097056"/>
          </a:xfrm>
          <a:prstGeom prst="rect">
            <a:avLst/>
          </a:prstGeom>
        </p:spPr>
      </p:pic>
      <p:pic>
        <p:nvPicPr>
          <p:cNvPr id="9" name="Picture 9" descr="Table&#10;&#10;Description automatically generated">
            <a:extLst>
              <a:ext uri="{FF2B5EF4-FFF2-40B4-BE49-F238E27FC236}">
                <a16:creationId xmlns:a16="http://schemas.microsoft.com/office/drawing/2014/main" id="{69FD1681-1CAE-4CEE-AC7C-CF747BF336AD}"/>
              </a:ext>
            </a:extLst>
          </p:cNvPr>
          <p:cNvPicPr>
            <a:picLocks noChangeAspect="1"/>
          </p:cNvPicPr>
          <p:nvPr/>
        </p:nvPicPr>
        <p:blipFill>
          <a:blip r:embed="rId5"/>
          <a:stretch>
            <a:fillRect/>
          </a:stretch>
        </p:blipFill>
        <p:spPr>
          <a:xfrm>
            <a:off x="6633883" y="3089462"/>
            <a:ext cx="3810000" cy="1037664"/>
          </a:xfrm>
          <a:prstGeom prst="rect">
            <a:avLst/>
          </a:prstGeom>
        </p:spPr>
      </p:pic>
    </p:spTree>
    <p:extLst>
      <p:ext uri="{BB962C8B-B14F-4D97-AF65-F5344CB8AC3E}">
        <p14:creationId xmlns:p14="http://schemas.microsoft.com/office/powerpoint/2010/main" val="340158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EC4E-A507-48D0-B999-FF3E7DA4201E}"/>
              </a:ext>
            </a:extLst>
          </p:cNvPr>
          <p:cNvSpPr>
            <a:spLocks noGrp="1"/>
          </p:cNvSpPr>
          <p:nvPr>
            <p:ph type="ctrTitle"/>
          </p:nvPr>
        </p:nvSpPr>
        <p:spPr>
          <a:xfrm>
            <a:off x="7464614" y="1783959"/>
            <a:ext cx="4087306" cy="2889114"/>
          </a:xfrm>
        </p:spPr>
        <p:txBody>
          <a:bodyPr anchor="b">
            <a:normAutofit/>
          </a:bodyPr>
          <a:lstStyle/>
          <a:p>
            <a:pPr algn="l"/>
            <a:r>
              <a:rPr lang="en-US" sz="5400">
                <a:cs typeface="Calibri Light"/>
              </a:rPr>
              <a:t>What is a Mutual Fund?</a:t>
            </a:r>
            <a:endParaRPr lang="en-US" sz="5400"/>
          </a:p>
        </p:txBody>
      </p:sp>
      <p:sp>
        <p:nvSpPr>
          <p:cNvPr id="3" name="Subtitle 2">
            <a:extLst>
              <a:ext uri="{FF2B5EF4-FFF2-40B4-BE49-F238E27FC236}">
                <a16:creationId xmlns:a16="http://schemas.microsoft.com/office/drawing/2014/main" id="{6704B8B0-A88B-4415-8EF9-45DCD61270CD}"/>
              </a:ext>
            </a:extLst>
          </p:cNvPr>
          <p:cNvSpPr>
            <a:spLocks noGrp="1"/>
          </p:cNvSpPr>
          <p:nvPr>
            <p:ph type="subTitle" idx="1"/>
          </p:nvPr>
        </p:nvSpPr>
        <p:spPr>
          <a:xfrm>
            <a:off x="7464612" y="4750893"/>
            <a:ext cx="4087305" cy="1147863"/>
          </a:xfrm>
        </p:spPr>
        <p:txBody>
          <a:bodyPr anchor="t">
            <a:normAutofit/>
          </a:bodyPr>
          <a:lstStyle/>
          <a:p>
            <a:pPr algn="l"/>
            <a:r>
              <a:rPr lang="en-US" sz="2000">
                <a:cs typeface="Calibri"/>
              </a:rPr>
              <a:t>And why Small Cap?</a:t>
            </a:r>
            <a:endParaRPr lang="en-US" sz="200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dog wearing a santa hat&#10;&#10;Description automatically generated">
            <a:extLst>
              <a:ext uri="{FF2B5EF4-FFF2-40B4-BE49-F238E27FC236}">
                <a16:creationId xmlns:a16="http://schemas.microsoft.com/office/drawing/2014/main" id="{26A65304-8B4D-4A97-8AA3-ED1954C6113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1288" b="11288"/>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B11A94FE-F373-4F92-8A42-C76065883C90}"/>
              </a:ext>
            </a:extLst>
          </p:cNvPr>
          <p:cNvSpPr txBox="1"/>
          <p:nvPr/>
        </p:nvSpPr>
        <p:spPr>
          <a:xfrm>
            <a:off x="0" y="6858000"/>
            <a:ext cx="7027863" cy="317500"/>
          </a:xfrm>
          <a:prstGeom prst="rect">
            <a:avLst/>
          </a:prstGeom>
        </p:spPr>
        <p:txBody>
          <a:bodyPr>
            <a:normAutofit fontScale="92500" lnSpcReduction="20000"/>
          </a:bodyPr>
          <a:lstStyle/>
          <a:p>
            <a:r>
              <a:rPr lang="en-US">
                <a:hlinkClick r:id="rId4"/>
              </a:rPr>
              <a:t>This Photo</a:t>
            </a:r>
            <a:r>
              <a:rPr lang="en-US"/>
              <a:t> by Unknown author is licensed under </a:t>
            </a:r>
            <a:r>
              <a:rPr lang="en-US">
                <a:hlinkClick r:id="rId5"/>
              </a:rPr>
              <a:t>CC BY-NC</a:t>
            </a:r>
            <a:r>
              <a:rPr lang="en-US"/>
              <a:t>.</a:t>
            </a:r>
          </a:p>
        </p:txBody>
      </p:sp>
    </p:spTree>
    <p:extLst>
      <p:ext uri="{BB962C8B-B14F-4D97-AF65-F5344CB8AC3E}">
        <p14:creationId xmlns:p14="http://schemas.microsoft.com/office/powerpoint/2010/main" val="29208614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9AE39EF1-3D49-4258-8466-A384C00AA4D4}"/>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a:solidFill>
                  <a:schemeClr val="bg1"/>
                </a:solidFill>
              </a:rPr>
              <a:t>Conclusion</a:t>
            </a:r>
            <a:br>
              <a:rPr lang="en-US" sz="6600">
                <a:cs typeface="Calibri Light"/>
              </a:rPr>
            </a:br>
            <a:endParaRPr lang="en-US" sz="6600" kern="1200">
              <a:solidFill>
                <a:schemeClr val="bg1"/>
              </a:solidFill>
              <a:latin typeface="+mj-lt"/>
              <a:cs typeface="Calibri Light"/>
            </a:endParaRPr>
          </a:p>
        </p:txBody>
      </p:sp>
      <p:cxnSp>
        <p:nvCxnSpPr>
          <p:cNvPr id="30" name="Straight Connector 2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166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37523"/>
            <a:ext cx="3608896" cy="1690993"/>
          </a:xfrm>
        </p:spPr>
        <p:txBody>
          <a:bodyPr vert="horz" lIns="91440" tIns="45720" rIns="91440" bIns="45720" rtlCol="0" anchor="b">
            <a:normAutofit/>
          </a:bodyPr>
          <a:lstStyle/>
          <a:p>
            <a:endParaRPr lang="en-US" sz="3600">
              <a:solidFill>
                <a:schemeClr val="bg1">
                  <a:lumMod val="95000"/>
                </a:schemeClr>
              </a:solidFill>
              <a:cs typeface="Calibri Light"/>
            </a:endParaRPr>
          </a:p>
        </p:txBody>
      </p:sp>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lnSpc>
                <a:spcPct val="90000"/>
              </a:lnSpc>
              <a:spcBef>
                <a:spcPts val="1000"/>
              </a:spcBef>
              <a:buFont typeface="Arial" panose="020B0604020202020204" pitchFamily="34" charset="0"/>
              <a:buChar char="•"/>
            </a:pPr>
            <a:r>
              <a:rPr lang="en-US" sz="2000">
                <a:solidFill>
                  <a:schemeClr val="bg1">
                    <a:lumMod val="95000"/>
                  </a:schemeClr>
                </a:solidFill>
                <a:cs typeface="Calibri"/>
              </a:rPr>
              <a:t>Cleaned data</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cs typeface="Calibri"/>
              </a:rPr>
              <a:t>Ran several models</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cs typeface="Calibri"/>
              </a:rPr>
              <a:t>Chose boosting</a:t>
            </a:r>
          </a:p>
          <a:p>
            <a:pPr marL="285750" indent="-285750">
              <a:lnSpc>
                <a:spcPct val="90000"/>
              </a:lnSpc>
              <a:spcBef>
                <a:spcPts val="1000"/>
              </a:spcBef>
              <a:buFont typeface="Arial" panose="020B0604020202020204" pitchFamily="34" charset="0"/>
              <a:buChar char="•"/>
            </a:pPr>
            <a:r>
              <a:rPr lang="en-US" sz="2000">
                <a:solidFill>
                  <a:schemeClr val="bg1">
                    <a:lumMod val="95000"/>
                  </a:schemeClr>
                </a:solidFill>
                <a:cs typeface="Calibri"/>
              </a:rPr>
              <a:t>Future?</a:t>
            </a:r>
          </a:p>
          <a:p>
            <a:pPr marL="285750" indent="-285750">
              <a:lnSpc>
                <a:spcPct val="90000"/>
              </a:lnSpc>
              <a:spcBef>
                <a:spcPts val="1000"/>
              </a:spcBef>
              <a:buFont typeface="Arial" panose="020B0604020202020204" pitchFamily="34" charset="0"/>
              <a:buChar char="•"/>
            </a:pPr>
            <a:endParaRPr lang="en-US" sz="2000">
              <a:solidFill>
                <a:schemeClr val="bg1">
                  <a:lumMod val="95000"/>
                </a:schemeClr>
              </a:solidFill>
              <a:cs typeface="Calibri"/>
            </a:endParaRPr>
          </a:p>
          <a:p>
            <a:pPr marL="285750" indent="-285750">
              <a:lnSpc>
                <a:spcPct val="90000"/>
              </a:lnSpc>
              <a:spcBef>
                <a:spcPts val="1000"/>
              </a:spcBef>
              <a:buFont typeface="Arial" panose="020B0604020202020204" pitchFamily="34" charset="0"/>
              <a:buChar char="•"/>
            </a:pPr>
            <a:endParaRPr lang="en-US" sz="2000">
              <a:solidFill>
                <a:schemeClr val="bg1">
                  <a:lumMod val="95000"/>
                </a:schemeClr>
              </a:solidFill>
              <a:cs typeface="Calibri"/>
            </a:endParaRPr>
          </a:p>
          <a:p>
            <a:pPr marL="57150">
              <a:lnSpc>
                <a:spcPct val="90000"/>
              </a:lnSpc>
              <a:spcAft>
                <a:spcPts val="600"/>
              </a:spcAft>
            </a:pPr>
            <a:endParaRPr lang="en-US" sz="2000">
              <a:solidFill>
                <a:schemeClr val="bg1">
                  <a:lumMod val="95000"/>
                </a:schemeClr>
              </a:solidFill>
              <a:cs typeface="Calibri"/>
            </a:endParaRPr>
          </a:p>
        </p:txBody>
      </p:sp>
      <p:sp>
        <p:nvSpPr>
          <p:cNvPr id="7" name="TextBox 6">
            <a:extLst>
              <a:ext uri="{FF2B5EF4-FFF2-40B4-BE49-F238E27FC236}">
                <a16:creationId xmlns:a16="http://schemas.microsoft.com/office/drawing/2014/main" id="{252B7838-24B1-46C2-8072-9F9DECE6DA22}"/>
              </a:ext>
            </a:extLst>
          </p:cNvPr>
          <p:cNvSpPr txBox="1"/>
          <p:nvPr/>
        </p:nvSpPr>
        <p:spPr>
          <a:xfrm>
            <a:off x="6096000" y="3937000"/>
            <a:ext cx="2159000" cy="1217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Predictors </a:t>
            </a:r>
          </a:p>
          <a:p>
            <a:r>
              <a:rPr lang="en-US">
                <a:cs typeface="Calibri"/>
              </a:rPr>
              <a:t>3 Year Sharpe Ratio</a:t>
            </a:r>
          </a:p>
          <a:p>
            <a:r>
              <a:rPr lang="en-US">
                <a:cs typeface="Calibri"/>
              </a:rPr>
              <a:t>Standard Deviation</a:t>
            </a:r>
          </a:p>
          <a:p>
            <a:r>
              <a:rPr lang="en-US">
                <a:cs typeface="Calibri"/>
              </a:rPr>
              <a:t>R</a:t>
            </a:r>
            <a:r>
              <a:rPr lang="en-US" baseline="30000">
                <a:cs typeface="Calibri"/>
              </a:rPr>
              <a:t>2</a:t>
            </a:r>
            <a:endParaRPr lang="en-US" baseline="30000">
              <a:ea typeface="+mn-lt"/>
              <a:cs typeface="+mn-lt"/>
            </a:endParaRPr>
          </a:p>
        </p:txBody>
      </p:sp>
      <p:sp>
        <p:nvSpPr>
          <p:cNvPr id="6" name="TextBox 5">
            <a:extLst>
              <a:ext uri="{FF2B5EF4-FFF2-40B4-BE49-F238E27FC236}">
                <a16:creationId xmlns:a16="http://schemas.microsoft.com/office/drawing/2014/main" id="{15B444DB-BF6D-4ED8-BEF3-1BA735349921}"/>
              </a:ext>
            </a:extLst>
          </p:cNvPr>
          <p:cNvSpPr txBox="1"/>
          <p:nvPr/>
        </p:nvSpPr>
        <p:spPr>
          <a:xfrm>
            <a:off x="8974666" y="3937001"/>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Relative Influence</a:t>
            </a:r>
          </a:p>
          <a:p>
            <a:r>
              <a:rPr lang="en-US">
                <a:cs typeface="Calibri"/>
              </a:rPr>
              <a:t>76.45</a:t>
            </a:r>
          </a:p>
          <a:p>
            <a:r>
              <a:rPr lang="en-US">
                <a:cs typeface="Calibri"/>
              </a:rPr>
              <a:t>7.63</a:t>
            </a:r>
          </a:p>
          <a:p>
            <a:r>
              <a:rPr lang="en-US">
                <a:cs typeface="Calibri"/>
              </a:rPr>
              <a:t>5.77</a:t>
            </a:r>
          </a:p>
        </p:txBody>
      </p:sp>
      <p:pic>
        <p:nvPicPr>
          <p:cNvPr id="4" name="Picture 6" descr="A picture containing text, clipart&#10;&#10;Description automatically generated">
            <a:extLst>
              <a:ext uri="{FF2B5EF4-FFF2-40B4-BE49-F238E27FC236}">
                <a16:creationId xmlns:a16="http://schemas.microsoft.com/office/drawing/2014/main" id="{BCE91F6C-DE0B-4730-88B8-75760749BB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86" b="36380"/>
          <a:stretch/>
        </p:blipFill>
        <p:spPr bwMode="auto">
          <a:xfrm>
            <a:off x="6323531" y="694879"/>
            <a:ext cx="4298934" cy="889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Logo, company name&#10;&#10;Description automatically generated">
            <a:extLst>
              <a:ext uri="{FF2B5EF4-FFF2-40B4-BE49-F238E27FC236}">
                <a16:creationId xmlns:a16="http://schemas.microsoft.com/office/drawing/2014/main" id="{A847D554-7AC2-4CB9-A26D-5C30038AE7A8}"/>
              </a:ext>
            </a:extLst>
          </p:cNvPr>
          <p:cNvPicPr>
            <a:picLocks noChangeAspect="1"/>
          </p:cNvPicPr>
          <p:nvPr/>
        </p:nvPicPr>
        <p:blipFill>
          <a:blip r:embed="rId3"/>
          <a:stretch>
            <a:fillRect/>
          </a:stretch>
        </p:blipFill>
        <p:spPr>
          <a:xfrm>
            <a:off x="7103533" y="5253567"/>
            <a:ext cx="2743200" cy="1143000"/>
          </a:xfrm>
          <a:prstGeom prst="rect">
            <a:avLst/>
          </a:prstGeom>
        </p:spPr>
      </p:pic>
      <p:pic>
        <p:nvPicPr>
          <p:cNvPr id="9" name="Picture 9" descr="Table&#10;&#10;Description automatically generated">
            <a:extLst>
              <a:ext uri="{FF2B5EF4-FFF2-40B4-BE49-F238E27FC236}">
                <a16:creationId xmlns:a16="http://schemas.microsoft.com/office/drawing/2014/main" id="{76B4BE1B-EC1B-41D1-BD6C-3A7C80586E37}"/>
              </a:ext>
            </a:extLst>
          </p:cNvPr>
          <p:cNvPicPr>
            <a:picLocks noChangeAspect="1"/>
          </p:cNvPicPr>
          <p:nvPr/>
        </p:nvPicPr>
        <p:blipFill>
          <a:blip r:embed="rId4"/>
          <a:stretch>
            <a:fillRect/>
          </a:stretch>
        </p:blipFill>
        <p:spPr>
          <a:xfrm>
            <a:off x="7603595" y="1931988"/>
            <a:ext cx="1743075" cy="1732491"/>
          </a:xfrm>
          <a:prstGeom prst="rect">
            <a:avLst/>
          </a:prstGeom>
        </p:spPr>
      </p:pic>
    </p:spTree>
    <p:extLst>
      <p:ext uri="{BB962C8B-B14F-4D97-AF65-F5344CB8AC3E}">
        <p14:creationId xmlns:p14="http://schemas.microsoft.com/office/powerpoint/2010/main" val="2865763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9AE39EF1-3D49-4258-8466-A384C00AA4D4}"/>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a:solidFill>
                  <a:schemeClr val="bg1"/>
                </a:solidFill>
              </a:rPr>
              <a:t>Questions?</a:t>
            </a:r>
            <a:br>
              <a:rPr lang="en-US" sz="6600">
                <a:cs typeface="Calibri Light"/>
              </a:rPr>
            </a:br>
            <a:endParaRPr lang="en-US" sz="6600" kern="1200">
              <a:solidFill>
                <a:schemeClr val="bg1"/>
              </a:solidFill>
              <a:latin typeface="+mj-lt"/>
              <a:cs typeface="Calibri Light"/>
            </a:endParaRPr>
          </a:p>
        </p:txBody>
      </p:sp>
      <p:cxnSp>
        <p:nvCxnSpPr>
          <p:cNvPr id="30" name="Straight Connector 2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5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9AE39EF1-3D49-4258-8466-A384C00AA4D4}"/>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a:solidFill>
                  <a:schemeClr val="bg1"/>
                </a:solidFill>
                <a:latin typeface="+mj-lt"/>
                <a:ea typeface="+mj-ea"/>
                <a:cs typeface="+mj-cs"/>
              </a:rPr>
              <a:t>Data </a:t>
            </a:r>
            <a:br>
              <a:rPr lang="en-US" sz="6600" kern="1200">
                <a:solidFill>
                  <a:schemeClr val="bg1"/>
                </a:solidFill>
                <a:latin typeface="+mj-lt"/>
                <a:ea typeface="+mj-ea"/>
                <a:cs typeface="+mj-cs"/>
              </a:rPr>
            </a:br>
            <a:r>
              <a:rPr lang="en-US" sz="5400" kern="1200">
                <a:solidFill>
                  <a:schemeClr val="bg1"/>
                </a:solidFill>
                <a:latin typeface="+mj-lt"/>
                <a:ea typeface="+mj-ea"/>
                <a:cs typeface="+mj-cs"/>
              </a:rPr>
              <a:t>Sourcing and Cleaning</a:t>
            </a:r>
          </a:p>
        </p:txBody>
      </p:sp>
      <p:cxnSp>
        <p:nvCxnSpPr>
          <p:cNvPr id="30" name="Straight Connector 2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423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99665"/>
            <a:ext cx="3608896" cy="889436"/>
          </a:xfrm>
        </p:spPr>
        <p:txBody>
          <a:bodyPr vert="horz" lIns="91440" tIns="45720" rIns="91440" bIns="45720" rtlCol="0" anchor="b">
            <a:normAutofit/>
          </a:bodyPr>
          <a:lstStyle/>
          <a:p>
            <a:r>
              <a:rPr lang="en-US" sz="3600" kern="1200">
                <a:solidFill>
                  <a:srgbClr val="FFFFFF"/>
                </a:solidFill>
                <a:latin typeface="+mj-lt"/>
                <a:ea typeface="+mj-ea"/>
                <a:cs typeface="+mj-cs"/>
              </a:rPr>
              <a:t>Sourcing the Data</a:t>
            </a:r>
          </a:p>
        </p:txBody>
      </p:sp>
      <p:sp>
        <p:nvSpPr>
          <p:cNvPr id="3" name="TextBox 2">
            <a:extLst>
              <a:ext uri="{FF2B5EF4-FFF2-40B4-BE49-F238E27FC236}">
                <a16:creationId xmlns:a16="http://schemas.microsoft.com/office/drawing/2014/main" id="{0CB46CE9-C67C-4DFC-9CB4-E534FA3D6C8D}"/>
              </a:ext>
            </a:extLst>
          </p:cNvPr>
          <p:cNvSpPr txBox="1"/>
          <p:nvPr/>
        </p:nvSpPr>
        <p:spPr>
          <a:xfrm>
            <a:off x="5366998" y="1144383"/>
            <a:ext cx="3607930" cy="44471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
              <a:lnSpc>
                <a:spcPct val="90000"/>
              </a:lnSpc>
              <a:spcAft>
                <a:spcPts val="600"/>
              </a:spcAft>
            </a:pPr>
            <a:r>
              <a:rPr lang="en-US" sz="2000">
                <a:cs typeface="Calibri"/>
              </a:rPr>
              <a:t>Data covers multiple metrics -</a:t>
            </a:r>
          </a:p>
          <a:p>
            <a:pPr marL="285750" indent="-228600">
              <a:lnSpc>
                <a:spcPct val="90000"/>
              </a:lnSpc>
              <a:spcAft>
                <a:spcPts val="600"/>
              </a:spcAft>
              <a:buFont typeface="Arial" panose="020B0604020202020204" pitchFamily="34" charset="0"/>
              <a:buChar char="•"/>
            </a:pPr>
            <a:endParaRPr lang="en-US" sz="2000"/>
          </a:p>
        </p:txBody>
      </p:sp>
      <p:pic>
        <p:nvPicPr>
          <p:cNvPr id="12" name="Picture 6">
            <a:extLst>
              <a:ext uri="{FF2B5EF4-FFF2-40B4-BE49-F238E27FC236}">
                <a16:creationId xmlns:a16="http://schemas.microsoft.com/office/drawing/2014/main" id="{026E8DA1-B8E3-498B-9A0F-7EA1C34859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586" b="36380"/>
          <a:stretch/>
        </p:blipFill>
        <p:spPr bwMode="auto">
          <a:xfrm>
            <a:off x="456131" y="5470079"/>
            <a:ext cx="4298934" cy="8894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17F0F02-DE39-43DE-B3AD-687CEE49C983}"/>
              </a:ext>
            </a:extLst>
          </p:cNvPr>
          <p:cNvSpPr txBox="1"/>
          <p:nvPr/>
        </p:nvSpPr>
        <p:spPr>
          <a:xfrm>
            <a:off x="798257" y="1792921"/>
            <a:ext cx="3607930" cy="36771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
              <a:lnSpc>
                <a:spcPct val="90000"/>
              </a:lnSpc>
              <a:spcAft>
                <a:spcPts val="600"/>
              </a:spcAft>
            </a:pPr>
            <a:r>
              <a:rPr lang="en-US" sz="2000">
                <a:solidFill>
                  <a:schemeClr val="bg1"/>
                </a:solidFill>
                <a:cs typeface="Calibri"/>
              </a:rPr>
              <a:t>Fidelity Investments –</a:t>
            </a:r>
          </a:p>
          <a:p>
            <a:pPr marL="400050" indent="-342900">
              <a:lnSpc>
                <a:spcPct val="90000"/>
              </a:lnSpc>
              <a:spcAft>
                <a:spcPts val="600"/>
              </a:spcAft>
              <a:buFont typeface="Arial" panose="020B0604020202020204" pitchFamily="34" charset="0"/>
              <a:buChar char="•"/>
            </a:pPr>
            <a:r>
              <a:rPr lang="en-US" sz="2000">
                <a:solidFill>
                  <a:schemeClr val="bg1"/>
                </a:solidFill>
                <a:cs typeface="Calibri"/>
              </a:rPr>
              <a:t>Multinational Financial Services Company</a:t>
            </a:r>
          </a:p>
          <a:p>
            <a:pPr marL="400050" indent="-342900">
              <a:lnSpc>
                <a:spcPct val="90000"/>
              </a:lnSpc>
              <a:spcAft>
                <a:spcPts val="600"/>
              </a:spcAft>
              <a:buFont typeface="Arial" panose="020B0604020202020204" pitchFamily="34" charset="0"/>
              <a:buChar char="•"/>
            </a:pPr>
            <a:r>
              <a:rPr lang="en-US" sz="2000">
                <a:solidFill>
                  <a:schemeClr val="bg1"/>
                </a:solidFill>
                <a:cs typeface="Calibri"/>
              </a:rPr>
              <a:t>Publicly available data</a:t>
            </a:r>
          </a:p>
          <a:p>
            <a:pPr marL="400050" indent="-342900">
              <a:lnSpc>
                <a:spcPct val="90000"/>
              </a:lnSpc>
              <a:spcAft>
                <a:spcPts val="600"/>
              </a:spcAft>
              <a:buFont typeface="Arial" panose="020B0604020202020204" pitchFamily="34" charset="0"/>
              <a:buChar char="•"/>
            </a:pPr>
            <a:r>
              <a:rPr lang="en-US" sz="2000">
                <a:solidFill>
                  <a:schemeClr val="bg1"/>
                </a:solidFill>
                <a:cs typeface="Calibri"/>
              </a:rPr>
              <a:t>600+ Small Cap Mutual Funds in US Equity Market</a:t>
            </a:r>
          </a:p>
        </p:txBody>
      </p:sp>
      <p:graphicFrame>
        <p:nvGraphicFramePr>
          <p:cNvPr id="6" name="Table 10">
            <a:extLst>
              <a:ext uri="{FF2B5EF4-FFF2-40B4-BE49-F238E27FC236}">
                <a16:creationId xmlns:a16="http://schemas.microsoft.com/office/drawing/2014/main" id="{B706DE5C-DEFA-4DD1-86F0-7150C906E9B8}"/>
              </a:ext>
            </a:extLst>
          </p:cNvPr>
          <p:cNvGraphicFramePr>
            <a:graphicFrameLocks noGrp="1"/>
          </p:cNvGraphicFramePr>
          <p:nvPr>
            <p:extLst>
              <p:ext uri="{D42A27DB-BD31-4B8C-83A1-F6EECF244321}">
                <p14:modId xmlns:p14="http://schemas.microsoft.com/office/powerpoint/2010/main" val="3241093769"/>
              </p:ext>
            </p:extLst>
          </p:nvPr>
        </p:nvGraphicFramePr>
        <p:xfrm>
          <a:off x="5366998" y="1873761"/>
          <a:ext cx="3945678" cy="3566160"/>
        </p:xfrm>
        <a:graphic>
          <a:graphicData uri="http://schemas.openxmlformats.org/drawingml/2006/table">
            <a:tbl>
              <a:tblPr firstRow="1" bandRow="1">
                <a:tableStyleId>{5940675A-B579-460E-94D1-54222C63F5DA}</a:tableStyleId>
              </a:tblPr>
              <a:tblGrid>
                <a:gridCol w="1495441">
                  <a:extLst>
                    <a:ext uri="{9D8B030D-6E8A-4147-A177-3AD203B41FA5}">
                      <a16:colId xmlns:a16="http://schemas.microsoft.com/office/drawing/2014/main" val="2985933814"/>
                    </a:ext>
                  </a:extLst>
                </a:gridCol>
                <a:gridCol w="2450237">
                  <a:extLst>
                    <a:ext uri="{9D8B030D-6E8A-4147-A177-3AD203B41FA5}">
                      <a16:colId xmlns:a16="http://schemas.microsoft.com/office/drawing/2014/main" val="1573491485"/>
                    </a:ext>
                  </a:extLst>
                </a:gridCol>
              </a:tblGrid>
              <a:tr h="370840">
                <a:tc>
                  <a:txBody>
                    <a:bodyPr/>
                    <a:lstStyle/>
                    <a:p>
                      <a:r>
                        <a:rPr lang="en-US">
                          <a:solidFill>
                            <a:schemeClr val="bg1"/>
                          </a:solidFill>
                        </a:rPr>
                        <a:t>Overview</a:t>
                      </a:r>
                    </a:p>
                  </a:txBody>
                  <a:tcPr>
                    <a:solidFill>
                      <a:srgbClr val="33363C"/>
                    </a:solidFill>
                  </a:tcPr>
                </a:tc>
                <a:tc>
                  <a:txBody>
                    <a:bodyPr/>
                    <a:lstStyle/>
                    <a:p>
                      <a:r>
                        <a:rPr lang="en-US"/>
                        <a:t>- Category</a:t>
                      </a:r>
                      <a:br>
                        <a:rPr lang="en-US"/>
                      </a:br>
                      <a:r>
                        <a:rPr lang="en-US"/>
                        <a:t>- 1/3/5/10 year returns</a:t>
                      </a:r>
                    </a:p>
                  </a:txBody>
                  <a:tcPr/>
                </a:tc>
                <a:extLst>
                  <a:ext uri="{0D108BD9-81ED-4DB2-BD59-A6C34878D82A}">
                    <a16:rowId xmlns:a16="http://schemas.microsoft.com/office/drawing/2014/main" val="4271105239"/>
                  </a:ext>
                </a:extLst>
              </a:tr>
              <a:tr h="370840">
                <a:tc>
                  <a:txBody>
                    <a:bodyPr/>
                    <a:lstStyle/>
                    <a:p>
                      <a:r>
                        <a:rPr lang="en-US">
                          <a:solidFill>
                            <a:schemeClr val="bg1"/>
                          </a:solidFill>
                        </a:rPr>
                        <a:t>Risk</a:t>
                      </a:r>
                    </a:p>
                  </a:txBody>
                  <a:tcPr>
                    <a:solidFill>
                      <a:srgbClr val="33363C"/>
                    </a:solidFill>
                  </a:tcPr>
                </a:tc>
                <a:tc>
                  <a:txBody>
                    <a:bodyPr/>
                    <a:lstStyle/>
                    <a:p>
                      <a:r>
                        <a:rPr lang="en-US"/>
                        <a:t>- Standard Deviation</a:t>
                      </a:r>
                      <a:br>
                        <a:rPr lang="en-US"/>
                      </a:br>
                      <a:r>
                        <a:rPr lang="en-US"/>
                        <a:t>- 3-year Sharpe Ratio</a:t>
                      </a:r>
                      <a:br>
                        <a:rPr lang="en-US"/>
                      </a:br>
                      <a:r>
                        <a:rPr lang="en-US"/>
                        <a:t>- Beta</a:t>
                      </a:r>
                      <a:br>
                        <a:rPr lang="en-US"/>
                      </a:br>
                      <a:r>
                        <a:rPr lang="en-US"/>
                        <a:t>- R</a:t>
                      </a:r>
                      <a:r>
                        <a:rPr lang="en-US" baseline="30000"/>
                        <a:t>2</a:t>
                      </a:r>
                      <a:endParaRPr lang="en-US"/>
                    </a:p>
                  </a:txBody>
                  <a:tcPr/>
                </a:tc>
                <a:extLst>
                  <a:ext uri="{0D108BD9-81ED-4DB2-BD59-A6C34878D82A}">
                    <a16:rowId xmlns:a16="http://schemas.microsoft.com/office/drawing/2014/main" val="1764943744"/>
                  </a:ext>
                </a:extLst>
              </a:tr>
              <a:tr h="370840">
                <a:tc>
                  <a:txBody>
                    <a:bodyPr/>
                    <a:lstStyle/>
                    <a:p>
                      <a:r>
                        <a:rPr lang="en-US">
                          <a:solidFill>
                            <a:schemeClr val="bg1"/>
                          </a:solidFill>
                        </a:rPr>
                        <a:t>Management</a:t>
                      </a:r>
                    </a:p>
                  </a:txBody>
                  <a:tcPr>
                    <a:solidFill>
                      <a:srgbClr val="33363C"/>
                    </a:solidFill>
                  </a:tcPr>
                </a:tc>
                <a:tc>
                  <a:txBody>
                    <a:bodyPr/>
                    <a:lstStyle/>
                    <a:p>
                      <a:r>
                        <a:rPr lang="en-US"/>
                        <a:t>- Manager Tenure</a:t>
                      </a:r>
                      <a:br>
                        <a:rPr lang="en-US"/>
                      </a:br>
                      <a:r>
                        <a:rPr lang="en-US"/>
                        <a:t>- Life of Fund</a:t>
                      </a:r>
                      <a:br>
                        <a:rPr lang="en-US"/>
                      </a:br>
                      <a:r>
                        <a:rPr lang="en-US"/>
                        <a:t>- Assets</a:t>
                      </a:r>
                      <a:br>
                        <a:rPr lang="en-US"/>
                      </a:br>
                      <a:r>
                        <a:rPr lang="en-US"/>
                        <a:t>- Turnover Rates</a:t>
                      </a:r>
                      <a:br>
                        <a:rPr lang="en-US"/>
                      </a:br>
                      <a:r>
                        <a:rPr lang="en-US"/>
                        <a:t>- Load</a:t>
                      </a:r>
                      <a:br>
                        <a:rPr lang="en-US"/>
                      </a:br>
                      <a:r>
                        <a:rPr lang="en-US"/>
                        <a:t>- Expense Ratio</a:t>
                      </a:r>
                    </a:p>
                  </a:txBody>
                  <a:tcPr/>
                </a:tc>
                <a:extLst>
                  <a:ext uri="{0D108BD9-81ED-4DB2-BD59-A6C34878D82A}">
                    <a16:rowId xmlns:a16="http://schemas.microsoft.com/office/drawing/2014/main" val="683591381"/>
                  </a:ext>
                </a:extLst>
              </a:tr>
            </a:tbl>
          </a:graphicData>
        </a:graphic>
      </p:graphicFrame>
    </p:spTree>
    <p:extLst>
      <p:ext uri="{BB962C8B-B14F-4D97-AF65-F5344CB8AC3E}">
        <p14:creationId xmlns:p14="http://schemas.microsoft.com/office/powerpoint/2010/main" val="2007819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99665"/>
            <a:ext cx="3608896" cy="889436"/>
          </a:xfrm>
        </p:spPr>
        <p:txBody>
          <a:bodyPr vert="horz" lIns="91440" tIns="45720" rIns="91440" bIns="45720" rtlCol="0" anchor="b">
            <a:normAutofit/>
          </a:bodyPr>
          <a:lstStyle/>
          <a:p>
            <a:r>
              <a:rPr lang="en-US" sz="3600">
                <a:solidFill>
                  <a:srgbClr val="FFFFFF"/>
                </a:solidFill>
              </a:rPr>
              <a:t>Cleaning the Data</a:t>
            </a:r>
            <a:endParaRPr lang="en-US" sz="3600" kern="1200">
              <a:solidFill>
                <a:srgbClr val="FFFFFF"/>
              </a:solidFill>
              <a:latin typeface="+mj-lt"/>
              <a:ea typeface="+mj-ea"/>
              <a:cs typeface="+mj-cs"/>
            </a:endParaRPr>
          </a:p>
        </p:txBody>
      </p:sp>
      <p:graphicFrame>
        <p:nvGraphicFramePr>
          <p:cNvPr id="5" name="Diagram 4">
            <a:extLst>
              <a:ext uri="{FF2B5EF4-FFF2-40B4-BE49-F238E27FC236}">
                <a16:creationId xmlns:a16="http://schemas.microsoft.com/office/drawing/2014/main" id="{75352522-B8B8-4F59-AD52-7DEC3F668B20}"/>
              </a:ext>
            </a:extLst>
          </p:cNvPr>
          <p:cNvGraphicFramePr/>
          <p:nvPr>
            <p:extLst>
              <p:ext uri="{D42A27DB-BD31-4B8C-83A1-F6EECF244321}">
                <p14:modId xmlns:p14="http://schemas.microsoft.com/office/powerpoint/2010/main" val="1184783081"/>
              </p:ext>
            </p:extLst>
          </p:nvPr>
        </p:nvGraphicFramePr>
        <p:xfrm>
          <a:off x="4883150" y="69966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Diagram 16">
            <a:extLst>
              <a:ext uri="{FF2B5EF4-FFF2-40B4-BE49-F238E27FC236}">
                <a16:creationId xmlns:a16="http://schemas.microsoft.com/office/drawing/2014/main" id="{467870AA-D33A-4920-9A96-33BFAEA05AB7}"/>
              </a:ext>
            </a:extLst>
          </p:cNvPr>
          <p:cNvGraphicFramePr/>
          <p:nvPr>
            <p:extLst>
              <p:ext uri="{D42A27DB-BD31-4B8C-83A1-F6EECF244321}">
                <p14:modId xmlns:p14="http://schemas.microsoft.com/office/powerpoint/2010/main" val="290596289"/>
              </p:ext>
            </p:extLst>
          </p:nvPr>
        </p:nvGraphicFramePr>
        <p:xfrm>
          <a:off x="-120966" y="1910833"/>
          <a:ext cx="5445126" cy="37570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6496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9AE39EF1-3D49-4258-8466-A384C00AA4D4}"/>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a:solidFill>
                  <a:schemeClr val="bg1"/>
                </a:solidFill>
                <a:latin typeface="+mj-lt"/>
                <a:ea typeface="+mj-ea"/>
                <a:cs typeface="+mj-cs"/>
              </a:rPr>
              <a:t>Exploratory Data Analysis (EDA)</a:t>
            </a:r>
          </a:p>
        </p:txBody>
      </p:sp>
      <p:cxnSp>
        <p:nvCxnSpPr>
          <p:cNvPr id="30" name="Straight Connector 2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325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37523"/>
            <a:ext cx="3608896" cy="1690993"/>
          </a:xfrm>
        </p:spPr>
        <p:txBody>
          <a:bodyPr vert="horz" lIns="91440" tIns="45720" rIns="91440" bIns="45720" rtlCol="0" anchor="b">
            <a:normAutofit/>
          </a:bodyPr>
          <a:lstStyle/>
          <a:p>
            <a:r>
              <a:rPr lang="en-US" sz="3600" kern="1200">
                <a:solidFill>
                  <a:srgbClr val="FFFFFF"/>
                </a:solidFill>
                <a:latin typeface="+mj-lt"/>
                <a:ea typeface="+mj-ea"/>
                <a:cs typeface="+mj-cs"/>
              </a:rPr>
              <a:t>Exploratory Data Analysis</a:t>
            </a:r>
          </a:p>
        </p:txBody>
      </p:sp>
      <p:pic>
        <p:nvPicPr>
          <p:cNvPr id="8" name="Picture 8" descr="Chart, scatter chart&#10;&#10;Description automatically generated">
            <a:extLst>
              <a:ext uri="{FF2B5EF4-FFF2-40B4-BE49-F238E27FC236}">
                <a16:creationId xmlns:a16="http://schemas.microsoft.com/office/drawing/2014/main" id="{46AEEE20-2FF9-4B82-B4EB-8B6EADA65DFD}"/>
              </a:ext>
            </a:extLst>
          </p:cNvPr>
          <p:cNvPicPr>
            <a:picLocks noChangeAspect="1"/>
          </p:cNvPicPr>
          <p:nvPr/>
        </p:nvPicPr>
        <p:blipFill>
          <a:blip r:embed="rId3"/>
          <a:stretch>
            <a:fillRect/>
          </a:stretch>
        </p:blipFill>
        <p:spPr>
          <a:xfrm>
            <a:off x="5274068" y="325905"/>
            <a:ext cx="2973062" cy="1853873"/>
          </a:xfrm>
          <a:prstGeom prst="rect">
            <a:avLst/>
          </a:prstGeom>
        </p:spPr>
      </p:pic>
      <p:pic>
        <p:nvPicPr>
          <p:cNvPr id="9" name="Picture 9" descr="Chart, scatter chart&#10;&#10;Description automatically generated">
            <a:extLst>
              <a:ext uri="{FF2B5EF4-FFF2-40B4-BE49-F238E27FC236}">
                <a16:creationId xmlns:a16="http://schemas.microsoft.com/office/drawing/2014/main" id="{F4E920C0-A1F1-4C1D-9181-E9AA325EEE21}"/>
              </a:ext>
            </a:extLst>
          </p:cNvPr>
          <p:cNvPicPr>
            <a:picLocks noChangeAspect="1"/>
          </p:cNvPicPr>
          <p:nvPr/>
        </p:nvPicPr>
        <p:blipFill>
          <a:blip r:embed="rId4"/>
          <a:stretch>
            <a:fillRect/>
          </a:stretch>
        </p:blipFill>
        <p:spPr>
          <a:xfrm>
            <a:off x="8794803" y="325905"/>
            <a:ext cx="2973064" cy="1853874"/>
          </a:xfrm>
          <a:prstGeom prst="rect">
            <a:avLst/>
          </a:prstGeom>
        </p:spPr>
      </p:pic>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FFFFFF"/>
                </a:solidFill>
              </a:rPr>
              <a:t>12 predictors for 3 Year Return :  Expense Ratios, Sharpe Ratio, Age of Fund, Manager Tenure, MorningStar Category, etc.</a:t>
            </a:r>
            <a:endParaRPr lang="en-US" sz="2000">
              <a:solidFill>
                <a:srgbClr val="FFFFFF"/>
              </a:solidFill>
              <a:cs typeface="Calibri"/>
            </a:endParaRPr>
          </a:p>
          <a:p>
            <a:pPr marL="285750" indent="-228600">
              <a:lnSpc>
                <a:spcPct val="90000"/>
              </a:lnSpc>
              <a:spcAft>
                <a:spcPts val="600"/>
              </a:spcAft>
              <a:buFont typeface="Arial" panose="020B0604020202020204" pitchFamily="34" charset="0"/>
              <a:buChar char="•"/>
            </a:pPr>
            <a:r>
              <a:rPr lang="en-US" sz="2000">
                <a:solidFill>
                  <a:srgbClr val="FFFFFF"/>
                </a:solidFill>
              </a:rPr>
              <a:t>10 predictors numerical, 2 categorical: Category and Load</a:t>
            </a:r>
            <a:endParaRPr lang="en-US" sz="2000">
              <a:solidFill>
                <a:srgbClr val="FFFFFF"/>
              </a:solidFill>
              <a:cs typeface="Calibri"/>
            </a:endParaRPr>
          </a:p>
          <a:p>
            <a:pPr marL="285750" indent="-228600">
              <a:lnSpc>
                <a:spcPct val="90000"/>
              </a:lnSpc>
              <a:spcAft>
                <a:spcPts val="600"/>
              </a:spcAft>
              <a:buFont typeface="Arial" panose="020B0604020202020204" pitchFamily="34" charset="0"/>
              <a:buChar char="•"/>
            </a:pPr>
            <a:endParaRPr lang="en-US" sz="2000">
              <a:solidFill>
                <a:srgbClr val="FFFFFF"/>
              </a:solidFill>
            </a:endParaRPr>
          </a:p>
        </p:txBody>
      </p:sp>
      <p:pic>
        <p:nvPicPr>
          <p:cNvPr id="7" name="Picture 7" descr="Chart, scatter chart&#10;&#10;Description automatically generated">
            <a:extLst>
              <a:ext uri="{FF2B5EF4-FFF2-40B4-BE49-F238E27FC236}">
                <a16:creationId xmlns:a16="http://schemas.microsoft.com/office/drawing/2014/main" id="{8936041A-E8CD-4FFD-843A-36591DBCAD9C}"/>
              </a:ext>
            </a:extLst>
          </p:cNvPr>
          <p:cNvPicPr>
            <a:picLocks noChangeAspect="1"/>
          </p:cNvPicPr>
          <p:nvPr/>
        </p:nvPicPr>
        <p:blipFill>
          <a:blip r:embed="rId5"/>
          <a:stretch>
            <a:fillRect/>
          </a:stretch>
        </p:blipFill>
        <p:spPr>
          <a:xfrm>
            <a:off x="5281565" y="2503952"/>
            <a:ext cx="2967007" cy="1850097"/>
          </a:xfrm>
          <a:prstGeom prst="rect">
            <a:avLst/>
          </a:prstGeom>
        </p:spPr>
      </p:pic>
      <p:pic>
        <p:nvPicPr>
          <p:cNvPr id="5" name="Picture 5" descr="Chart, scatter chart&#10;&#10;Description automatically generated">
            <a:extLst>
              <a:ext uri="{FF2B5EF4-FFF2-40B4-BE49-F238E27FC236}">
                <a16:creationId xmlns:a16="http://schemas.microsoft.com/office/drawing/2014/main" id="{99EBC640-ED19-447B-8054-DD80A742858D}"/>
              </a:ext>
            </a:extLst>
          </p:cNvPr>
          <p:cNvPicPr>
            <a:picLocks noChangeAspect="1"/>
          </p:cNvPicPr>
          <p:nvPr/>
        </p:nvPicPr>
        <p:blipFill>
          <a:blip r:embed="rId6"/>
          <a:stretch>
            <a:fillRect/>
          </a:stretch>
        </p:blipFill>
        <p:spPr>
          <a:xfrm>
            <a:off x="5270329" y="4644984"/>
            <a:ext cx="2997884" cy="1869351"/>
          </a:xfrm>
          <a:prstGeom prst="rect">
            <a:avLst/>
          </a:prstGeom>
        </p:spPr>
      </p:pic>
      <p:pic>
        <p:nvPicPr>
          <p:cNvPr id="4" name="Picture 4" descr="Chart, scatter chart&#10;&#10;Description automatically generated">
            <a:extLst>
              <a:ext uri="{FF2B5EF4-FFF2-40B4-BE49-F238E27FC236}">
                <a16:creationId xmlns:a16="http://schemas.microsoft.com/office/drawing/2014/main" id="{29BAD6C8-5778-426F-BBF8-35555AF78F31}"/>
              </a:ext>
            </a:extLst>
          </p:cNvPr>
          <p:cNvPicPr>
            <a:picLocks noChangeAspect="1"/>
          </p:cNvPicPr>
          <p:nvPr/>
        </p:nvPicPr>
        <p:blipFill>
          <a:blip r:embed="rId7"/>
          <a:stretch>
            <a:fillRect/>
          </a:stretch>
        </p:blipFill>
        <p:spPr>
          <a:xfrm>
            <a:off x="8775046" y="4649694"/>
            <a:ext cx="3012578" cy="1878513"/>
          </a:xfrm>
          <a:prstGeom prst="rect">
            <a:avLst/>
          </a:prstGeom>
        </p:spPr>
      </p:pic>
      <p:pic>
        <p:nvPicPr>
          <p:cNvPr id="10" name="Picture 10" descr="Chart, scatter chart&#10;&#10;Description automatically generated">
            <a:extLst>
              <a:ext uri="{FF2B5EF4-FFF2-40B4-BE49-F238E27FC236}">
                <a16:creationId xmlns:a16="http://schemas.microsoft.com/office/drawing/2014/main" id="{965E9C67-BE65-493A-BA03-EBDA0A91CB95}"/>
              </a:ext>
            </a:extLst>
          </p:cNvPr>
          <p:cNvPicPr>
            <a:picLocks noChangeAspect="1"/>
          </p:cNvPicPr>
          <p:nvPr/>
        </p:nvPicPr>
        <p:blipFill>
          <a:blip r:embed="rId8"/>
          <a:stretch>
            <a:fillRect/>
          </a:stretch>
        </p:blipFill>
        <p:spPr>
          <a:xfrm>
            <a:off x="8795359" y="2563292"/>
            <a:ext cx="2972843" cy="1794046"/>
          </a:xfrm>
          <a:prstGeom prst="rect">
            <a:avLst/>
          </a:prstGeom>
        </p:spPr>
      </p:pic>
    </p:spTree>
    <p:extLst>
      <p:ext uri="{BB962C8B-B14F-4D97-AF65-F5344CB8AC3E}">
        <p14:creationId xmlns:p14="http://schemas.microsoft.com/office/powerpoint/2010/main" val="421841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5E0D-87E9-43F9-B20B-ECFDF9D02F99}"/>
              </a:ext>
            </a:extLst>
          </p:cNvPr>
          <p:cNvSpPr>
            <a:spLocks noGrp="1"/>
          </p:cNvSpPr>
          <p:nvPr>
            <p:ph type="title"/>
          </p:nvPr>
        </p:nvSpPr>
        <p:spPr>
          <a:xfrm>
            <a:off x="798257" y="637523"/>
            <a:ext cx="3608896" cy="1690993"/>
          </a:xfrm>
        </p:spPr>
        <p:txBody>
          <a:bodyPr vert="horz" lIns="91440" tIns="45720" rIns="91440" bIns="45720" rtlCol="0" anchor="b">
            <a:normAutofit/>
          </a:bodyPr>
          <a:lstStyle/>
          <a:p>
            <a:r>
              <a:rPr lang="en-US" sz="3600" kern="1200">
                <a:solidFill>
                  <a:srgbClr val="FFFFFF"/>
                </a:solidFill>
                <a:latin typeface="+mj-lt"/>
                <a:ea typeface="+mj-ea"/>
                <a:cs typeface="+mj-cs"/>
              </a:rPr>
              <a:t>Exploratory Data Analysis</a:t>
            </a:r>
          </a:p>
        </p:txBody>
      </p:sp>
      <p:sp>
        <p:nvSpPr>
          <p:cNvPr id="3" name="TextBox 2">
            <a:extLst>
              <a:ext uri="{FF2B5EF4-FFF2-40B4-BE49-F238E27FC236}">
                <a16:creationId xmlns:a16="http://schemas.microsoft.com/office/drawing/2014/main" id="{0CB46CE9-C67C-4DFC-9CB4-E534FA3D6C8D}"/>
              </a:ext>
            </a:extLst>
          </p:cNvPr>
          <p:cNvSpPr txBox="1"/>
          <p:nvPr/>
        </p:nvSpPr>
        <p:spPr>
          <a:xfrm>
            <a:off x="798256" y="2474260"/>
            <a:ext cx="3607930" cy="36771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FFFFFF"/>
                </a:solidFill>
                <a:cs typeface="Calibri"/>
              </a:rPr>
              <a:t>Clear relationship between Sharpe Ratio and Returns</a:t>
            </a:r>
          </a:p>
          <a:p>
            <a:pPr marL="285750" indent="-228600">
              <a:lnSpc>
                <a:spcPct val="90000"/>
              </a:lnSpc>
              <a:spcAft>
                <a:spcPts val="600"/>
              </a:spcAft>
              <a:buFont typeface="Arial" panose="020B0604020202020204" pitchFamily="34" charset="0"/>
              <a:buChar char="•"/>
            </a:pPr>
            <a:endParaRPr lang="en-US" sz="2000">
              <a:solidFill>
                <a:srgbClr val="FFFFFF"/>
              </a:solidFill>
              <a:cs typeface="Calibri"/>
            </a:endParaRPr>
          </a:p>
          <a:p>
            <a:pPr marL="285750" indent="-228600">
              <a:lnSpc>
                <a:spcPct val="90000"/>
              </a:lnSpc>
              <a:spcAft>
                <a:spcPts val="600"/>
              </a:spcAft>
              <a:buFont typeface="Arial" panose="020B0604020202020204" pitchFamily="34" charset="0"/>
              <a:buChar char="•"/>
            </a:pPr>
            <a:endParaRPr lang="en-US" sz="2000">
              <a:solidFill>
                <a:srgbClr val="FFFFFF"/>
              </a:solidFill>
              <a:cs typeface="Calibri"/>
            </a:endParaRPr>
          </a:p>
        </p:txBody>
      </p:sp>
      <p:pic>
        <p:nvPicPr>
          <p:cNvPr id="11" name="Picture 11" descr="Chart, scatter chart&#10;&#10;Description automatically generated">
            <a:extLst>
              <a:ext uri="{FF2B5EF4-FFF2-40B4-BE49-F238E27FC236}">
                <a16:creationId xmlns:a16="http://schemas.microsoft.com/office/drawing/2014/main" id="{C734D83E-3544-441B-A0A0-6B86DF06FFD2}"/>
              </a:ext>
            </a:extLst>
          </p:cNvPr>
          <p:cNvPicPr>
            <a:picLocks noChangeAspect="1"/>
          </p:cNvPicPr>
          <p:nvPr/>
        </p:nvPicPr>
        <p:blipFill>
          <a:blip r:embed="rId3"/>
          <a:stretch>
            <a:fillRect/>
          </a:stretch>
        </p:blipFill>
        <p:spPr>
          <a:xfrm>
            <a:off x="5190453" y="1039678"/>
            <a:ext cx="6668021" cy="4780962"/>
          </a:xfrm>
          <a:prstGeom prst="rect">
            <a:avLst/>
          </a:prstGeom>
        </p:spPr>
      </p:pic>
    </p:spTree>
    <p:extLst>
      <p:ext uri="{BB962C8B-B14F-4D97-AF65-F5344CB8AC3E}">
        <p14:creationId xmlns:p14="http://schemas.microsoft.com/office/powerpoint/2010/main" val="433873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9AE39EF1-3D49-4258-8466-A384C00AA4D4}"/>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a:solidFill>
                  <a:schemeClr val="bg1"/>
                </a:solidFill>
              </a:rPr>
              <a:t>Models</a:t>
            </a:r>
            <a:br>
              <a:rPr lang="en-US" sz="6600">
                <a:solidFill>
                  <a:schemeClr val="bg1"/>
                </a:solidFill>
                <a:cs typeface="Calibri Light"/>
              </a:rPr>
            </a:br>
            <a:endParaRPr lang="en-US" sz="6600" kern="1200">
              <a:solidFill>
                <a:schemeClr val="bg1"/>
              </a:solidFill>
              <a:latin typeface="+mj-lt"/>
              <a:cs typeface="Calibri Light"/>
            </a:endParaRPr>
          </a:p>
        </p:txBody>
      </p:sp>
      <p:cxnSp>
        <p:nvCxnSpPr>
          <p:cNvPr id="30" name="Straight Connector 2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668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C3E860DB89C14E8E0CF3D93986F396" ma:contentTypeVersion="5" ma:contentTypeDescription="Create a new document." ma:contentTypeScope="" ma:versionID="a547608974b08f5636015f2197a46159">
  <xsd:schema xmlns:xsd="http://www.w3.org/2001/XMLSchema" xmlns:xs="http://www.w3.org/2001/XMLSchema" xmlns:p="http://schemas.microsoft.com/office/2006/metadata/properties" xmlns:ns3="c77d4c27-256f-4a19-94c1-01b6285cf702" xmlns:ns4="eb9dfc87-4285-4be8-8e75-ea323a5ac925" targetNamespace="http://schemas.microsoft.com/office/2006/metadata/properties" ma:root="true" ma:fieldsID="6d79301b34d263fc13cc9dd1f70cb5c2" ns3:_="" ns4:_="">
    <xsd:import namespace="c77d4c27-256f-4a19-94c1-01b6285cf702"/>
    <xsd:import namespace="eb9dfc87-4285-4be8-8e75-ea323a5ac92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7d4c27-256f-4a19-94c1-01b6285cf7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b9dfc87-4285-4be8-8e75-ea323a5ac92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7B4DD3-6CC4-4716-B212-585473F5C403}">
  <ds:schemaRefs>
    <ds:schemaRef ds:uri="c77d4c27-256f-4a19-94c1-01b6285cf702"/>
    <ds:schemaRef ds:uri="eb9dfc87-4285-4be8-8e75-ea323a5ac9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B360FDE-2759-419B-9635-67C917A55F5E}">
  <ds:schemaRefs>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http://purl.org/dc/dcmitype/"/>
    <ds:schemaRef ds:uri="http://www.w3.org/XML/1998/namespace"/>
    <ds:schemaRef ds:uri="http://purl.org/dc/terms/"/>
    <ds:schemaRef ds:uri="eb9dfc87-4285-4be8-8e75-ea323a5ac925"/>
    <ds:schemaRef ds:uri="c77d4c27-256f-4a19-94c1-01b6285cf702"/>
    <ds:schemaRef ds:uri="http://schemas.microsoft.com/office/2006/metadata/properties"/>
  </ds:schemaRefs>
</ds:datastoreItem>
</file>

<file path=customXml/itemProps3.xml><?xml version="1.0" encoding="utf-8"?>
<ds:datastoreItem xmlns:ds="http://schemas.openxmlformats.org/officeDocument/2006/customXml" ds:itemID="{9DD80BEC-11DD-4A23-AD52-600AE6491E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2019</Words>
  <Application>Microsoft Office PowerPoint</Application>
  <PresentationFormat>Widescreen</PresentationFormat>
  <Paragraphs>192</Paragraphs>
  <Slides>22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Arial,Sans-Serif</vt:lpstr>
      <vt:lpstr>Calibri</vt:lpstr>
      <vt:lpstr>Calibri Light</vt:lpstr>
      <vt:lpstr>Cambria Math</vt:lpstr>
      <vt:lpstr>Office Theme</vt:lpstr>
      <vt:lpstr>Small Cap Mutual Funds</vt:lpstr>
      <vt:lpstr>What is a Mutual Fund?</vt:lpstr>
      <vt:lpstr>Data  Sourcing and Cleaning</vt:lpstr>
      <vt:lpstr>Sourcing the Data</vt:lpstr>
      <vt:lpstr>Cleaning the Data</vt:lpstr>
      <vt:lpstr>Exploratory Data Analysis (EDA)</vt:lpstr>
      <vt:lpstr>Exploratory Data Analysis</vt:lpstr>
      <vt:lpstr>Exploratory Data Analysis</vt:lpstr>
      <vt:lpstr>Models </vt:lpstr>
      <vt:lpstr>K Nearest Neighbours</vt:lpstr>
      <vt:lpstr>KNN Stepwise Forward</vt:lpstr>
      <vt:lpstr>Regression Model</vt:lpstr>
      <vt:lpstr>Random Forest</vt:lpstr>
      <vt:lpstr>BAGGING </vt:lpstr>
      <vt:lpstr>Model Selection</vt:lpstr>
      <vt:lpstr>PowerPoint Presentation</vt:lpstr>
      <vt:lpstr>Boosting </vt:lpstr>
      <vt:lpstr>Inference of Results </vt:lpstr>
      <vt:lpstr>Inference</vt:lpstr>
      <vt:lpstr>Conclusion </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Natu, Sahil</dc:creator>
  <cp:lastModifiedBy>Natu, Sahil</cp:lastModifiedBy>
  <cp:revision>2</cp:revision>
  <dcterms:created xsi:type="dcterms:W3CDTF">2021-07-24T16:30:44Z</dcterms:created>
  <dcterms:modified xsi:type="dcterms:W3CDTF">2021-09-07T23:39:11Z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0x010100B7C3E860DB89C14E8E0CF3D93986F396</vt:lpwstr>
  </property>
</Properties>
</file>